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5.jpg" ContentType="image/jpg"/>
  <Override PartName="/ppt/notesSlides/notesSlide32.xml" ContentType="application/vnd.openxmlformats-officedocument.presentationml.notesSlide+xml"/>
  <Override PartName="/ppt/media/image16.jpg" ContentType="image/jpg"/>
  <Override PartName="/ppt/media/image17.jpg" ContentType="image/jpg"/>
  <Override PartName="/ppt/media/image18.jpg" ContentType="image/jpg"/>
  <Override PartName="/ppt/media/image24.jpg" ContentType="image/jpg"/>
  <Override PartName="/ppt/media/image28.jpg" ContentType="image/jpg"/>
  <Override PartName="/ppt/media/image29.jpg" ContentType="image/jpg"/>
  <Override PartName="/ppt/notesSlides/notesSlide33.xml" ContentType="application/vnd.openxmlformats-officedocument.presentationml.notesSlide+xml"/>
  <Override PartName="/ppt/media/image43.jpg" ContentType="image/jp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media/image86.jpg" ContentType="image/jpg"/>
  <Override PartName="/ppt/media/image87.jpg" ContentType="image/jpg"/>
  <Override PartName="/ppt/media/image88.jpg" ContentType="image/jpg"/>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1"/>
  </p:notesMasterIdLst>
  <p:sldIdLst>
    <p:sldId id="256" r:id="rId2"/>
    <p:sldId id="257" r:id="rId3"/>
    <p:sldId id="258" r:id="rId4"/>
    <p:sldId id="401" r:id="rId5"/>
    <p:sldId id="395" r:id="rId6"/>
    <p:sldId id="399" r:id="rId7"/>
    <p:sldId id="396" r:id="rId8"/>
    <p:sldId id="398" r:id="rId9"/>
    <p:sldId id="348" r:id="rId10"/>
    <p:sldId id="349" r:id="rId11"/>
    <p:sldId id="351" r:id="rId12"/>
    <p:sldId id="414" r:id="rId13"/>
    <p:sldId id="275" r:id="rId14"/>
    <p:sldId id="276" r:id="rId15"/>
    <p:sldId id="277" r:id="rId16"/>
    <p:sldId id="278" r:id="rId17"/>
    <p:sldId id="279" r:id="rId18"/>
    <p:sldId id="280" r:id="rId19"/>
    <p:sldId id="281" r:id="rId20"/>
    <p:sldId id="416" r:id="rId21"/>
    <p:sldId id="412" r:id="rId22"/>
    <p:sldId id="413" r:id="rId23"/>
    <p:sldId id="259" r:id="rId24"/>
    <p:sldId id="424" r:id="rId25"/>
    <p:sldId id="260" r:id="rId26"/>
    <p:sldId id="261" r:id="rId27"/>
    <p:sldId id="262" r:id="rId28"/>
    <p:sldId id="425" r:id="rId29"/>
    <p:sldId id="263" r:id="rId30"/>
    <p:sldId id="264" r:id="rId31"/>
    <p:sldId id="265" r:id="rId32"/>
    <p:sldId id="266" r:id="rId33"/>
    <p:sldId id="267" r:id="rId34"/>
    <p:sldId id="268" r:id="rId35"/>
    <p:sldId id="269" r:id="rId36"/>
    <p:sldId id="270" r:id="rId37"/>
    <p:sldId id="271" r:id="rId38"/>
    <p:sldId id="272" r:id="rId39"/>
    <p:sldId id="273" r:id="rId40"/>
    <p:sldId id="415" r:id="rId41"/>
    <p:sldId id="350" r:id="rId42"/>
    <p:sldId id="366" r:id="rId43"/>
    <p:sldId id="367" r:id="rId44"/>
    <p:sldId id="368" r:id="rId45"/>
    <p:sldId id="373" r:id="rId46"/>
    <p:sldId id="374" r:id="rId47"/>
    <p:sldId id="375" r:id="rId48"/>
    <p:sldId id="376" r:id="rId49"/>
    <p:sldId id="377" r:id="rId50"/>
    <p:sldId id="378" r:id="rId51"/>
    <p:sldId id="379" r:id="rId52"/>
    <p:sldId id="380" r:id="rId53"/>
    <p:sldId id="391" r:id="rId54"/>
    <p:sldId id="382" r:id="rId55"/>
    <p:sldId id="385" r:id="rId56"/>
    <p:sldId id="402" r:id="rId57"/>
    <p:sldId id="403" r:id="rId58"/>
    <p:sldId id="404" r:id="rId59"/>
    <p:sldId id="405" r:id="rId60"/>
    <p:sldId id="369" r:id="rId61"/>
    <p:sldId id="370" r:id="rId62"/>
    <p:sldId id="394" r:id="rId63"/>
    <p:sldId id="371" r:id="rId64"/>
    <p:sldId id="372" r:id="rId65"/>
    <p:sldId id="417" r:id="rId66"/>
    <p:sldId id="389"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5" r:id="rId81"/>
    <p:sldId id="344" r:id="rId82"/>
    <p:sldId id="345" r:id="rId83"/>
    <p:sldId id="346" r:id="rId84"/>
    <p:sldId id="283" r:id="rId85"/>
    <p:sldId id="347" r:id="rId86"/>
    <p:sldId id="397" r:id="rId87"/>
    <p:sldId id="443" r:id="rId88"/>
    <p:sldId id="451" r:id="rId89"/>
    <p:sldId id="452" r:id="rId90"/>
    <p:sldId id="453" r:id="rId91"/>
    <p:sldId id="411" r:id="rId92"/>
    <p:sldId id="454" r:id="rId93"/>
    <p:sldId id="393" r:id="rId94"/>
    <p:sldId id="342" r:id="rId95"/>
    <p:sldId id="343" r:id="rId96"/>
    <p:sldId id="426" r:id="rId97"/>
    <p:sldId id="392" r:id="rId98"/>
    <p:sldId id="387" r:id="rId99"/>
    <p:sldId id="388" r:id="rId100"/>
    <p:sldId id="418" r:id="rId101"/>
    <p:sldId id="419" r:id="rId102"/>
    <p:sldId id="420" r:id="rId103"/>
    <p:sldId id="421" r:id="rId104"/>
    <p:sldId id="422" r:id="rId105"/>
    <p:sldId id="423" r:id="rId106"/>
    <p:sldId id="406" r:id="rId107"/>
    <p:sldId id="407" r:id="rId108"/>
    <p:sldId id="409" r:id="rId109"/>
    <p:sldId id="410" r:id="rId1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449"/>
  </p:normalViewPr>
  <p:slideViewPr>
    <p:cSldViewPr snapToGrid="0">
      <p:cViewPr varScale="1">
        <p:scale>
          <a:sx n="121" d="100"/>
          <a:sy n="121" d="100"/>
        </p:scale>
        <p:origin x="6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d691ad9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d691ad9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4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d691ad9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d691ad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4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2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51348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172444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d1668e11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d1668e11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6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424099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dd1668e11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dd1668e11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685022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d1668e11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d1668e1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d1668e11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d1668e11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6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2758041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d1668e11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d1668e11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Well, </a:t>
            </a:r>
            <a:r>
              <a:rPr lang="en" dirty="0" err="1"/>
              <a:t>surprize</a:t>
            </a:r>
            <a:r>
              <a:rPr lang="en" dirty="0"/>
              <a:t>! </a:t>
            </a:r>
            <a:endParaRPr dirty="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95345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d1668e1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d1668e1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chimpanzees did better </a:t>
            </a:r>
            <a:endParaRPr/>
          </a:p>
          <a:p>
            <a:pPr marL="457200" lvl="0" indent="-298450" algn="l" rtl="0">
              <a:spcBef>
                <a:spcPts val="0"/>
              </a:spcBef>
              <a:spcAft>
                <a:spcPts val="0"/>
              </a:spcAft>
              <a:buSzPts val="1100"/>
              <a:buChar char="●"/>
            </a:pPr>
            <a:r>
              <a:rPr lang="en"/>
              <a:t>Why do you think that the chimps did better? (e.g., There must be preconceived ideas)</a:t>
            </a:r>
            <a:endParaRPr/>
          </a:p>
          <a:p>
            <a:pPr marL="457200" lvl="0" indent="-298450" algn="l" rtl="0">
              <a:spcBef>
                <a:spcPts val="0"/>
              </a:spcBef>
              <a:spcAft>
                <a:spcPts val="0"/>
              </a:spcAft>
              <a:buSzPts val="1100"/>
              <a:buChar char="●"/>
            </a:pPr>
            <a:r>
              <a:rPr lang="en"/>
              <a:t>Many in the rich countries they think that they can never end extreme poverty. Of course they think so, because they do not know what has happened.</a:t>
            </a:r>
            <a:endParaRPr/>
          </a:p>
          <a:p>
            <a:pPr marL="457200" lvl="0" indent="-298450" algn="l" rtl="0">
              <a:spcBef>
                <a:spcPts val="0"/>
              </a:spcBef>
              <a:spcAft>
                <a:spcPts val="0"/>
              </a:spcAft>
              <a:buSzPts val="1100"/>
              <a:buChar char="●"/>
            </a:pPr>
            <a:r>
              <a:rPr lang="en"/>
              <a:t>The first thing to think about the future is to know about the present </a:t>
            </a:r>
            <a:endParaRPr/>
          </a:p>
        </p:txBody>
      </p:sp>
    </p:spTree>
    <p:extLst>
      <p:ext uri="{BB962C8B-B14F-4D97-AF65-F5344CB8AC3E}">
        <p14:creationId xmlns:p14="http://schemas.microsoft.com/office/powerpoint/2010/main" val="527373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d1668e11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d1668e11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we are situated?</a:t>
            </a:r>
            <a:endParaRPr/>
          </a:p>
        </p:txBody>
      </p:sp>
    </p:spTree>
    <p:extLst>
      <p:ext uri="{BB962C8B-B14F-4D97-AF65-F5344CB8AC3E}">
        <p14:creationId xmlns:p14="http://schemas.microsoft.com/office/powerpoint/2010/main" val="81923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d1668e11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d1668e11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has been a 10-year rise in life expectancy over the past five decades, thanks to great advances in healthcare across the world.</a:t>
            </a:r>
            <a:endParaRPr/>
          </a:p>
        </p:txBody>
      </p:sp>
    </p:spTree>
    <p:extLst>
      <p:ext uri="{BB962C8B-B14F-4D97-AF65-F5344CB8AC3E}">
        <p14:creationId xmlns:p14="http://schemas.microsoft.com/office/powerpoint/2010/main" val="357770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d1668e1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d1668e1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This is what Sweden population answered</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6430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dd1668e1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dd1668e1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what Sweden and Norway population answered </a:t>
            </a:r>
            <a:endParaRPr/>
          </a:p>
        </p:txBody>
      </p:sp>
    </p:spTree>
    <p:extLst>
      <p:ext uri="{BB962C8B-B14F-4D97-AF65-F5344CB8AC3E}">
        <p14:creationId xmlns:p14="http://schemas.microsoft.com/office/powerpoint/2010/main" val="384869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d1668e1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d1668e1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 is what the chimpanzees answered </a:t>
            </a:r>
            <a:endParaRPr/>
          </a:p>
          <a:p>
            <a:pPr marL="457200" lvl="0" indent="-298450" algn="l" rtl="0">
              <a:spcBef>
                <a:spcPts val="0"/>
              </a:spcBef>
              <a:spcAft>
                <a:spcPts val="0"/>
              </a:spcAft>
              <a:buSzPts val="1100"/>
              <a:buChar char="●"/>
            </a:pPr>
            <a:r>
              <a:rPr lang="en"/>
              <a:t>Chimpanzees are the random </a:t>
            </a:r>
            <a:endParaRPr/>
          </a:p>
        </p:txBody>
      </p:sp>
    </p:spTree>
    <p:extLst>
      <p:ext uri="{BB962C8B-B14F-4D97-AF65-F5344CB8AC3E}">
        <p14:creationId xmlns:p14="http://schemas.microsoft.com/office/powerpoint/2010/main" val="162114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d1668e1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dd1668e1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do you think that we locate US?</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63271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d1668e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d1668e11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Well, surprize!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40897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dd1668e11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dd1668e1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are we here?</a:t>
            </a:r>
            <a:endParaRPr/>
          </a:p>
          <a:p>
            <a:pPr marL="457200" lvl="0" indent="-298450" algn="l" rtl="0">
              <a:spcBef>
                <a:spcPts val="0"/>
              </a:spcBef>
              <a:spcAft>
                <a:spcPts val="0"/>
              </a:spcAft>
              <a:buSzPts val="1100"/>
              <a:buChar char="●"/>
            </a:pPr>
            <a:r>
              <a:rPr lang="en"/>
              <a:t>Are we beaten by the chimps?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don't understand how the US public could get this question so well, while they share the same ignorance pattern as the other countries when it comes to most global knowledge questions. Here’s what we believe that may explain why many people get this question wrong.</a:t>
            </a:r>
            <a:endParaRPr/>
          </a:p>
          <a:p>
            <a:pPr marL="457200" lvl="0" indent="-298450" algn="l" rtl="0">
              <a:spcBef>
                <a:spcPts val="0"/>
              </a:spcBef>
              <a:spcAft>
                <a:spcPts val="0"/>
              </a:spcAft>
              <a:buSzPts val="1100"/>
              <a:buChar char="●"/>
            </a:pPr>
            <a:r>
              <a:rPr lang="en"/>
              <a:t>The improved health status across the world is little known. This transition took many years and what the old generation in Nordic countries learned when going to school is no longer true. But this should apply to US as well…. We are puzzled</a:t>
            </a:r>
            <a:endParaRPr/>
          </a:p>
          <a:p>
            <a:pPr marL="457200" lvl="0" indent="-298450" algn="l" rtl="0">
              <a:spcBef>
                <a:spcPts val="0"/>
              </a:spcBef>
              <a:spcAft>
                <a:spcPts val="0"/>
              </a:spcAft>
              <a:buSzPts val="1100"/>
              <a:buChar char="●"/>
            </a:pPr>
            <a:r>
              <a:rPr lang="en"/>
              <a:t>The recent increase in global life expectancy across the world is one of those macro trends that seldom get reported in news media, because they happen too slowly and they are never associated with any news-worthy event. They go on for decades but the public are unaware of it.</a:t>
            </a:r>
            <a:endParaRPr/>
          </a:p>
          <a:p>
            <a:pPr marL="457200" lvl="0" indent="-298450" algn="l" rtl="0">
              <a:spcBef>
                <a:spcPts val="0"/>
              </a:spcBef>
              <a:spcAft>
                <a:spcPts val="0"/>
              </a:spcAft>
              <a:buSzPts val="1100"/>
              <a:buChar char="●"/>
            </a:pPr>
            <a:r>
              <a:rPr lang="en"/>
              <a:t>The wrong answers may be explained by the common misconception that a majority of people are still very poor. Roughly 1.5 billion people are extremely poor. Terribly poor. But the majority (other 5.5 billion people) live in middle or high income countries where basic health care is available to almost everybody. But the fact that so many are still poor, makes it difficult to realize that the average situation has improved enormously.</a:t>
            </a:r>
            <a:endParaRPr/>
          </a:p>
        </p:txBody>
      </p:sp>
    </p:spTree>
    <p:extLst>
      <p:ext uri="{BB962C8B-B14F-4D97-AF65-F5344CB8AC3E}">
        <p14:creationId xmlns:p14="http://schemas.microsoft.com/office/powerpoint/2010/main" val="1142275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dd1668e11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dd1668e11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the Ignorance Project</a:t>
            </a:r>
            <a:endParaRPr/>
          </a:p>
          <a:p>
            <a:pPr marL="457200" lvl="0" indent="-298450" algn="l" rtl="0">
              <a:spcBef>
                <a:spcPts val="0"/>
              </a:spcBef>
              <a:spcAft>
                <a:spcPts val="0"/>
              </a:spcAft>
              <a:buSzPts val="1100"/>
              <a:buChar char="●"/>
            </a:pPr>
            <a:r>
              <a:rPr lang="en"/>
              <a:t>Think about the preconceived ideas</a:t>
            </a:r>
            <a:endParaRPr/>
          </a:p>
          <a:p>
            <a:pPr marL="457200" lvl="0" indent="-298450" algn="l" rtl="0">
              <a:spcBef>
                <a:spcPts val="0"/>
              </a:spcBef>
              <a:spcAft>
                <a:spcPts val="0"/>
              </a:spcAft>
              <a:buSzPts val="1100"/>
              <a:buChar char="●"/>
            </a:pPr>
            <a:r>
              <a:rPr lang="en"/>
              <a:t>One of the main preconceived ideas is about the world income distribution</a:t>
            </a:r>
            <a:endParaRPr/>
          </a:p>
          <a:p>
            <a:pPr marL="457200" lvl="0" indent="-298450" algn="l" rtl="0">
              <a:spcBef>
                <a:spcPts val="0"/>
              </a:spcBef>
              <a:spcAft>
                <a:spcPts val="0"/>
              </a:spcAft>
              <a:buSzPts val="1100"/>
              <a:buChar char="●"/>
            </a:pPr>
            <a:r>
              <a:rPr lang="en"/>
              <a:t>The number o people on each income </a:t>
            </a:r>
            <a:endParaRPr/>
          </a:p>
          <a:p>
            <a:pPr marL="457200" lvl="0" indent="-298450" algn="l" rtl="0">
              <a:spcBef>
                <a:spcPts val="0"/>
              </a:spcBef>
              <a:spcAft>
                <a:spcPts val="0"/>
              </a:spcAft>
              <a:buSzPts val="1100"/>
              <a:buChar char="●"/>
            </a:pPr>
            <a:r>
              <a:rPr lang="en"/>
              <a:t>There was a big hump here, around $1 a day, and another big hump around $15. </a:t>
            </a:r>
            <a:endParaRPr/>
          </a:p>
        </p:txBody>
      </p:sp>
    </p:spTree>
    <p:extLst>
      <p:ext uri="{BB962C8B-B14F-4D97-AF65-F5344CB8AC3E}">
        <p14:creationId xmlns:p14="http://schemas.microsoft.com/office/powerpoint/2010/main" val="208796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120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7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dd1668e11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dd1668e1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3161941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9783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1516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59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85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213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Networks of significant directed connections on the array at different time windows (top). Red and blue arrows represent excitatory and inhibitory connections, respectively. The time window (in milliseconds) is labeled above each plot, with time zero corresponding to the onset of the visual target. The black dots represent the relative positions of the electrodes on the array where the neurons were detected.  Neurons with relatively high firing rates (</a:t>
            </a:r>
            <a:r>
              <a:rPr lang="en-US">
                <a:latin typeface="Calibri" charset="0"/>
                <a:sym typeface="Symbol" charset="0"/>
              </a:rPr>
              <a:t></a:t>
            </a:r>
            <a:r>
              <a:rPr lang="en-US">
                <a:latin typeface="Calibri" charset="0"/>
              </a:rPr>
              <a:t> 1 spike/sec) and narrow spike widths (</a:t>
            </a:r>
            <a:r>
              <a:rPr lang="en-US">
                <a:latin typeface="Calibri" charset="0"/>
                <a:sym typeface="Symbol" charset="0"/>
              </a:rPr>
              <a:t></a:t>
            </a:r>
            <a:r>
              <a:rPr lang="en-US">
                <a:latin typeface="Calibri" charset="0"/>
              </a:rPr>
              <a:t> 8/30 ms) were analyzed. Circular distribution of directed excitatory connections weighted by their strength and normalized by the total number of possible connections in each orientation on the surface of MI (middle). Circular distribution of directed inhibitory connections weighted by their strength and normalized by the total number of possible connections in each orientation on the surface of MI (bottom). </a:t>
            </a:r>
            <a:r>
              <a:rPr lang="en-US" b="1">
                <a:latin typeface="Calibri" charset="0"/>
              </a:rPr>
              <a:t>b</a:t>
            </a:r>
            <a:r>
              <a:rPr lang="en-US">
                <a:latin typeface="Calibri" charset="0"/>
              </a:rPr>
              <a:t>, Number of significant connections at different time windows for both excitatory and inhibitory connections (left), excitatory connections only (center), and inhibitory connections only (right).   The lines in different color shades correspond to different subsets of data in the recording session. </a:t>
            </a:r>
          </a:p>
          <a:p>
            <a:endParaRPr lang="en-US">
              <a:latin typeface="Calibri" charset="0"/>
            </a:endParaRPr>
          </a:p>
        </p:txBody>
      </p:sp>
      <p:sp>
        <p:nvSpPr>
          <p:cNvPr id="53251"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8C5782-3A8E-D749-B36B-B1CA3799CC42}" type="slidenum">
              <a:rPr lang="en-US" sz="1200">
                <a:cs typeface="Arial" charset="0"/>
              </a:rPr>
              <a:pPr eaLnBrk="1" hangingPunct="1"/>
              <a:t>109</a:t>
            </a:fld>
            <a:endParaRPr lang="en-US" sz="1200">
              <a:cs typeface="Arial" charset="0"/>
            </a:endParaRPr>
          </a:p>
        </p:txBody>
      </p:sp>
    </p:spTree>
    <p:extLst>
      <p:ext uri="{BB962C8B-B14F-4D97-AF65-F5344CB8AC3E}">
        <p14:creationId xmlns:p14="http://schemas.microsoft.com/office/powerpoint/2010/main" val="182318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d1668e11_1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d1668e11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talk about some of the visualization created by our department at The University of Chicago</a:t>
            </a:r>
            <a:endParaRPr/>
          </a:p>
        </p:txBody>
      </p:sp>
    </p:spTree>
    <p:extLst>
      <p:ext uri="{BB962C8B-B14F-4D97-AF65-F5344CB8AC3E}">
        <p14:creationId xmlns:p14="http://schemas.microsoft.com/office/powerpoint/2010/main" val="12981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dd1668e11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dd1668e11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0686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dd691ad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dd691ad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4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0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04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8/13/19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1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7" Type="http://schemas.openxmlformats.org/officeDocument/2006/relationships/hyperlink" Target="https://neubauercollegium.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neubauercollegium.uchicago.edu/faculty/visualization_for_understanding_and_exploration_vue/" TargetMode="External"/><Relationship Id="rId5" Type="http://schemas.openxmlformats.org/officeDocument/2006/relationships/hyperlink" Target="https://neubauercollegium.uchicago.edu/faculty/visualization_for_understanding_and_exploration_vue" TargetMode="Externa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ytimes.com/2009/08/06/technology/06stats.html?_r=1" TargetMode="Externa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6.jpg"/><Relationship Id="rId1" Type="http://schemas.openxmlformats.org/officeDocument/2006/relationships/slideLayout" Target="../slideLayouts/slideLayout13.xml"/><Relationship Id="rId4" Type="http://schemas.openxmlformats.org/officeDocument/2006/relationships/hyperlink" Target="http://blog.okcupid.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ocw.mit.edu/fairuse" TargetMode="External"/><Relationship Id="rId2" Type="http://schemas.openxmlformats.org/officeDocument/2006/relationships/image" Target="../media/image88.jpg"/><Relationship Id="rId1" Type="http://schemas.openxmlformats.org/officeDocument/2006/relationships/slideLayout" Target="../slideLayouts/slideLayout12.xml"/><Relationship Id="rId4" Type="http://schemas.openxmlformats.org/officeDocument/2006/relationships/hyperlink" Target="http://blog.okcupid.com/"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vue.rcc.uchicago.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uchicago.maps.arcgis.com/apps/TimeAware/index.html?appid=61dee573a47c4ad3b49ad30130723f4d&amp;locale=e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pminder.org/tools/#$state$time$value=1975;;&amp;chart-type=mountai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youtu.be/KcxYYOansyI"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9cdkJBlK0c6k1j7Gf2YmA6wzj7qQLnz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bit.ly/2xSv4Jx" TargetMode="External"/><Relationship Id="rId4" Type="http://schemas.openxmlformats.org/officeDocument/2006/relationships/hyperlink" Target="https://bit.ly/2xVldm5"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hashtagify.m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3.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9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8199" y="12598"/>
            <a:ext cx="87076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Introduction to Information </a:t>
            </a:r>
            <a:r>
              <a:rPr lang="en-US" b="1" dirty="0"/>
              <a:t>Data Visualization</a:t>
            </a:r>
            <a:endParaRPr b="1"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a:p>
            <a:pPr marL="0" indent="0"/>
            <a:r>
              <a:rPr lang="en-US" sz="2400" b="1" dirty="0">
                <a:solidFill>
                  <a:schemeClr val="tx1"/>
                </a:solidFill>
                <a:hlinkClick r:id="rId5"/>
              </a:rPr>
              <a:t>This workshop is sponsored by </a:t>
            </a:r>
            <a:r>
              <a:rPr lang="en-US" sz="2400" b="1" dirty="0">
                <a:solidFill>
                  <a:schemeClr val="tx1"/>
                </a:solidFill>
                <a:hlinkClick r:id="rId6"/>
              </a:rPr>
              <a:t>Visualization for Understanding and Exploration (VUE)</a:t>
            </a:r>
            <a:r>
              <a:rPr lang="en-US" sz="2400" dirty="0">
                <a:solidFill>
                  <a:schemeClr val="tx1"/>
                </a:solidFill>
              </a:rPr>
              <a:t>  project at the </a:t>
            </a:r>
            <a:r>
              <a:rPr lang="en-US" sz="2400" dirty="0" err="1">
                <a:solidFill>
                  <a:schemeClr val="tx1"/>
                </a:solidFill>
                <a:hlinkClick r:id="rId7"/>
              </a:rPr>
              <a:t>Neubauer</a:t>
            </a:r>
            <a:r>
              <a:rPr lang="en-US" sz="2400" dirty="0">
                <a:solidFill>
                  <a:schemeClr val="tx1"/>
                </a:solidFill>
                <a:hlinkClick r:id="rId7"/>
              </a:rPr>
              <a:t> Collegium</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hlinkClick r:id="rId2"/>
              </a:rPr>
              <a:t>“I</a:t>
            </a:r>
            <a:r>
              <a:rPr sz="3000" spc="-589" dirty="0">
                <a:hlinkClick r:id="rId2"/>
              </a:rPr>
              <a:t> </a:t>
            </a:r>
            <a:r>
              <a:rPr sz="3000" spc="-172" dirty="0">
                <a:hlinkClick r:id="rId2"/>
              </a:rPr>
              <a:t>keep </a:t>
            </a:r>
            <a:r>
              <a:rPr sz="3000" spc="-184" dirty="0">
                <a:hlinkClick r:id="rId2"/>
              </a:rPr>
              <a:t>saying </a:t>
            </a:r>
            <a:r>
              <a:rPr sz="3000" spc="-4" dirty="0">
                <a:hlinkClick r:id="rId2"/>
              </a:rPr>
              <a:t>that </a:t>
            </a:r>
            <a:r>
              <a:rPr sz="3000" spc="-34" dirty="0">
                <a:hlinkClick r:id="rId2"/>
              </a:rPr>
              <a:t>the </a:t>
            </a:r>
            <a:r>
              <a:rPr sz="3000" spc="-229" dirty="0">
                <a:hlinkClick r:id="rId2"/>
              </a:rPr>
              <a:t>sexy </a:t>
            </a:r>
            <a:r>
              <a:rPr sz="3000" spc="-49" dirty="0">
                <a:hlinkClick r:id="rId2"/>
              </a:rPr>
              <a:t>job </a:t>
            </a:r>
            <a:r>
              <a:rPr sz="3000" spc="-38" dirty="0">
                <a:hlinkClick r:id="rId2"/>
              </a:rPr>
              <a:t>in </a:t>
            </a:r>
            <a:r>
              <a:rPr sz="3000" spc="-34" dirty="0">
                <a:hlinkClick r:id="rId2"/>
              </a:rPr>
              <a:t>the  </a:t>
            </a:r>
            <a:r>
              <a:rPr sz="3000" spc="-90" dirty="0">
                <a:hlinkClick r:id="rId2"/>
              </a:rPr>
              <a:t>next </a:t>
            </a:r>
            <a:r>
              <a:rPr sz="3000" spc="-150" dirty="0">
                <a:hlinkClick r:id="rId2"/>
              </a:rPr>
              <a:t>10 </a:t>
            </a:r>
            <a:r>
              <a:rPr sz="3000" spc="-188" dirty="0">
                <a:hlinkClick r:id="rId2"/>
              </a:rPr>
              <a:t>years </a:t>
            </a:r>
            <a:r>
              <a:rPr sz="3000" spc="4" dirty="0">
                <a:hlinkClick r:id="rId2"/>
              </a:rPr>
              <a:t>will </a:t>
            </a:r>
            <a:r>
              <a:rPr sz="3000" spc="-139" dirty="0">
                <a:hlinkClick r:id="rId2"/>
              </a:rPr>
              <a:t>be</a:t>
            </a:r>
            <a:r>
              <a:rPr sz="3000" spc="-375" dirty="0">
                <a:hlinkClick r:id="rId2"/>
              </a:rPr>
              <a:t> </a:t>
            </a:r>
            <a:r>
              <a:rPr sz="3000" spc="-79" dirty="0">
                <a:hlinkClick r:id="rId2"/>
              </a:rPr>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lang="en-US" sz="2700" spc="-158"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
        <p:nvSpPr>
          <p:cNvPr id="6" name="object 3">
            <a:extLst>
              <a:ext uri="{FF2B5EF4-FFF2-40B4-BE49-F238E27FC236}">
                <a16:creationId xmlns:a16="http://schemas.microsoft.com/office/drawing/2014/main" id="{7F2CCAC0-73E1-9347-840D-3D322F4F9AF0}"/>
              </a:ext>
            </a:extLst>
          </p:cNvPr>
          <p:cNvSpPr txBox="1"/>
          <p:nvPr/>
        </p:nvSpPr>
        <p:spPr>
          <a:xfrm>
            <a:off x="1384019" y="2496338"/>
            <a:ext cx="4896803" cy="425116"/>
          </a:xfrm>
          <a:prstGeom prst="rect">
            <a:avLst/>
          </a:prstGeom>
        </p:spPr>
        <p:txBody>
          <a:bodyPr vert="horz" wrap="square" lIns="0" tIns="9525" rIns="0" bIns="0" rtlCol="0">
            <a:spAutoFit/>
          </a:bodyPr>
          <a:lstStyle/>
          <a:p>
            <a:pPr marL="9525">
              <a:spcBef>
                <a:spcPts val="75"/>
              </a:spcBef>
            </a:pPr>
            <a:r>
              <a:rPr lang="en-US" sz="2700" spc="-158" dirty="0"/>
              <a:t>New York Times, August 5</a:t>
            </a:r>
            <a:r>
              <a:rPr lang="en-US" sz="2700" spc="-158" baseline="30000" dirty="0"/>
              <a:t>th</a:t>
            </a:r>
            <a:r>
              <a:rPr lang="en-US" sz="2700" spc="-158" dirty="0"/>
              <a:t> 2009</a:t>
            </a:r>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1756" y="4789874"/>
            <a:ext cx="80486" cy="94737"/>
          </a:xfrm>
          <a:prstGeom prst="rect">
            <a:avLst/>
          </a:prstGeom>
        </p:spPr>
        <p:txBody>
          <a:bodyPr vert="horz" wrap="square" lIns="0" tIns="2381" rIns="0" bIns="0" rtlCol="0">
            <a:spAutoFit/>
          </a:bodyPr>
          <a:lstStyle/>
          <a:p>
            <a:pPr marL="19050">
              <a:spcBef>
                <a:spcPts val="19"/>
              </a:spcBef>
            </a:pPr>
            <a:fld id="{81D60167-4931-47E6-BA6A-407CBD079E47}" type="slidenum">
              <a:rPr sz="600" dirty="0"/>
              <a:pPr marL="19050">
                <a:spcBef>
                  <a:spcPts val="19"/>
                </a:spcBef>
              </a:pPr>
              <a:t>100</a:t>
            </a:fld>
            <a:endParaRPr sz="600"/>
          </a:p>
        </p:txBody>
      </p:sp>
      <p:sp>
        <p:nvSpPr>
          <p:cNvPr id="2" name="object 2"/>
          <p:cNvSpPr txBox="1">
            <a:spLocks noGrp="1"/>
          </p:cNvSpPr>
          <p:nvPr>
            <p:ph type="title"/>
          </p:nvPr>
        </p:nvSpPr>
        <p:spPr>
          <a:xfrm>
            <a:off x="52553" y="271809"/>
            <a:ext cx="9091447" cy="4629953"/>
          </a:xfrm>
          <a:prstGeom prst="rect">
            <a:avLst/>
          </a:prstGeom>
        </p:spPr>
        <p:txBody>
          <a:bodyPr spcFirstLastPara="1" vert="horz" wrap="square" lIns="0" tIns="701516" rIns="0" bIns="0" rtlCol="0" anchor="t" anchorCtr="0">
            <a:spAutoFit/>
          </a:bodyPr>
          <a:lstStyle/>
          <a:p>
            <a:pPr algn="ctr">
              <a:spcBef>
                <a:spcPts val="5524"/>
              </a:spcBef>
            </a:pPr>
            <a:r>
              <a:rPr sz="8625" spc="-619" dirty="0"/>
              <a:t>The</a:t>
            </a:r>
            <a:r>
              <a:rPr sz="8625" spc="-506" dirty="0"/>
              <a:t> </a:t>
            </a:r>
            <a:r>
              <a:rPr sz="8625" spc="-705" dirty="0"/>
              <a:t>Basics</a:t>
            </a:r>
            <a:r>
              <a:rPr lang="en-US" sz="8625" spc="-705" dirty="0"/>
              <a:t> of the basics of plotting data</a:t>
            </a:r>
            <a:endParaRPr sz="8625" dirty="0"/>
          </a:p>
          <a:p>
            <a:pPr marL="1905" algn="ctr">
              <a:spcBef>
                <a:spcPts val="1526"/>
              </a:spcBef>
            </a:pPr>
            <a:r>
              <a:rPr sz="2400" spc="-94" dirty="0">
                <a:solidFill>
                  <a:srgbClr val="888888"/>
                </a:solidFill>
              </a:rPr>
              <a:t>blog.okcupid.com</a:t>
            </a:r>
            <a:endParaRPr sz="2400" dirty="0"/>
          </a:p>
        </p:txBody>
      </p:sp>
    </p:spTree>
    <p:extLst>
      <p:ext uri="{BB962C8B-B14F-4D97-AF65-F5344CB8AC3E}">
        <p14:creationId xmlns:p14="http://schemas.microsoft.com/office/powerpoint/2010/main" val="91322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5035" y="346196"/>
            <a:ext cx="1735455" cy="530754"/>
          </a:xfrm>
          <a:prstGeom prst="rect">
            <a:avLst/>
          </a:prstGeom>
        </p:spPr>
        <p:txBody>
          <a:bodyPr spcFirstLastPara="1" vert="horz" wrap="square" lIns="0" tIns="10001" rIns="0" bIns="0" rtlCol="0" anchor="t" anchorCtr="0">
            <a:spAutoFit/>
          </a:bodyPr>
          <a:lstStyle/>
          <a:p>
            <a:pPr marL="9525">
              <a:spcBef>
                <a:spcPts val="79"/>
              </a:spcBef>
            </a:pPr>
            <a:r>
              <a:rPr spc="-203" dirty="0"/>
              <a:t>Bar</a:t>
            </a:r>
            <a:r>
              <a:rPr spc="-221" dirty="0"/>
              <a:t> </a:t>
            </a:r>
            <a:r>
              <a:rPr spc="-191" dirty="0"/>
              <a:t>Graph</a:t>
            </a:r>
          </a:p>
        </p:txBody>
      </p:sp>
      <p:sp>
        <p:nvSpPr>
          <p:cNvPr id="3" name="object 3"/>
          <p:cNvSpPr/>
          <p:nvPr/>
        </p:nvSpPr>
        <p:spPr>
          <a:xfrm>
            <a:off x="2613685" y="968671"/>
            <a:ext cx="3900344" cy="3411752"/>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35405" y="4410082"/>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101</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022225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2734" y="346196"/>
            <a:ext cx="1981676" cy="530754"/>
          </a:xfrm>
          <a:prstGeom prst="rect">
            <a:avLst/>
          </a:prstGeom>
        </p:spPr>
        <p:txBody>
          <a:bodyPr spcFirstLastPara="1" vert="horz" wrap="square" lIns="0" tIns="10001" rIns="0" bIns="0" rtlCol="0" anchor="t" anchorCtr="0">
            <a:spAutoFit/>
          </a:bodyPr>
          <a:lstStyle/>
          <a:p>
            <a:pPr marL="9525">
              <a:spcBef>
                <a:spcPts val="79"/>
              </a:spcBef>
            </a:pPr>
            <a:r>
              <a:rPr spc="-158" dirty="0"/>
              <a:t>Scatter</a:t>
            </a:r>
            <a:r>
              <a:rPr spc="-221" dirty="0"/>
              <a:t> </a:t>
            </a:r>
            <a:r>
              <a:rPr spc="-94" dirty="0"/>
              <a:t>Plot</a:t>
            </a:r>
          </a:p>
        </p:txBody>
      </p:sp>
      <p:sp>
        <p:nvSpPr>
          <p:cNvPr id="3" name="object 3"/>
          <p:cNvSpPr/>
          <p:nvPr/>
        </p:nvSpPr>
        <p:spPr>
          <a:xfrm>
            <a:off x="2524507" y="914352"/>
            <a:ext cx="425653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27770" y="4385193"/>
            <a:ext cx="3760946" cy="233077"/>
          </a:xfrm>
          <a:prstGeom prst="rect">
            <a:avLst/>
          </a:prstGeom>
        </p:spPr>
        <p:txBody>
          <a:bodyPr vert="horz" wrap="square" lIns="0" tIns="9525" rIns="0" bIns="0" rtlCol="0">
            <a:spAutoFit/>
          </a:bodyPr>
          <a:lstStyle/>
          <a:p>
            <a:pPr marL="9525" marR="3810">
              <a:lnSpc>
                <a:spcPct val="112900"/>
              </a:lnSpc>
              <a:spcBef>
                <a:spcPts val="75"/>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p:txBody>
      </p:sp>
      <p:sp>
        <p:nvSpPr>
          <p:cNvPr id="5" name="object 5"/>
          <p:cNvSpPr txBox="1"/>
          <p:nvPr/>
        </p:nvSpPr>
        <p:spPr>
          <a:xfrm>
            <a:off x="3520058" y="4789874"/>
            <a:ext cx="1720215" cy="302486"/>
          </a:xfrm>
          <a:prstGeom prst="rect">
            <a:avLst/>
          </a:prstGeom>
        </p:spPr>
        <p:txBody>
          <a:bodyPr vert="horz" wrap="square" lIns="0" tIns="2381" rIns="0" bIns="0" rtlCol="0">
            <a:spAutoFit/>
          </a:bodyPr>
          <a:lstStyle/>
          <a:p>
            <a:pPr marL="383381" algn="ctr">
              <a:spcBef>
                <a:spcPts val="19"/>
              </a:spcBef>
            </a:pPr>
            <a:fld id="{81D60167-4931-47E6-BA6A-407CBD079E47}" type="slidenum">
              <a:rPr sz="600" dirty="0"/>
              <a:pPr marL="383381" algn="ctr">
                <a:spcBef>
                  <a:spcPts val="19"/>
                </a:spcBef>
              </a:pPr>
              <a:t>102</a:t>
            </a:fld>
            <a:endParaRPr sz="600"/>
          </a:p>
          <a:p>
            <a:pPr marL="9525">
              <a:spcBef>
                <a:spcPts val="38"/>
              </a:spcBef>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1789171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1027" y="22346"/>
            <a:ext cx="1861185" cy="530754"/>
          </a:xfrm>
          <a:prstGeom prst="rect">
            <a:avLst/>
          </a:prstGeom>
        </p:spPr>
        <p:txBody>
          <a:bodyPr spcFirstLastPara="1" vert="horz" wrap="square" lIns="0" tIns="10001" rIns="0" bIns="0" rtlCol="0" anchor="t" anchorCtr="0">
            <a:spAutoFit/>
          </a:bodyPr>
          <a:lstStyle/>
          <a:p>
            <a:pPr marL="9525">
              <a:spcBef>
                <a:spcPts val="79"/>
              </a:spcBef>
            </a:pPr>
            <a:r>
              <a:rPr spc="-184" dirty="0"/>
              <a:t>Line</a:t>
            </a:r>
            <a:r>
              <a:rPr spc="-217" dirty="0"/>
              <a:t> </a:t>
            </a:r>
            <a:r>
              <a:rPr spc="-191" dirty="0"/>
              <a:t>Graph</a:t>
            </a:r>
          </a:p>
        </p:txBody>
      </p:sp>
      <p:sp>
        <p:nvSpPr>
          <p:cNvPr id="3" name="object 3"/>
          <p:cNvSpPr/>
          <p:nvPr/>
        </p:nvSpPr>
        <p:spPr>
          <a:xfrm>
            <a:off x="2374201" y="679123"/>
            <a:ext cx="4427531" cy="3713443"/>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103</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885621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964" y="127121"/>
            <a:ext cx="2865596" cy="530754"/>
          </a:xfrm>
          <a:prstGeom prst="rect">
            <a:avLst/>
          </a:prstGeom>
        </p:spPr>
        <p:txBody>
          <a:bodyPr spcFirstLastPara="1" vert="horz" wrap="square" lIns="0" tIns="10001" rIns="0" bIns="0" rtlCol="0" anchor="t" anchorCtr="0">
            <a:spAutoFit/>
          </a:bodyPr>
          <a:lstStyle/>
          <a:p>
            <a:pPr marL="9525">
              <a:spcBef>
                <a:spcPts val="79"/>
              </a:spcBef>
            </a:pPr>
            <a:r>
              <a:rPr spc="-113" dirty="0"/>
              <a:t>Choropleth</a:t>
            </a:r>
            <a:r>
              <a:rPr spc="-225" dirty="0"/>
              <a:t> </a:t>
            </a:r>
            <a:r>
              <a:rPr spc="-146" dirty="0"/>
              <a:t>Plots</a:t>
            </a:r>
          </a:p>
        </p:txBody>
      </p:sp>
      <p:sp>
        <p:nvSpPr>
          <p:cNvPr id="3" name="object 3"/>
          <p:cNvSpPr/>
          <p:nvPr/>
        </p:nvSpPr>
        <p:spPr>
          <a:xfrm>
            <a:off x="2806637" y="981027"/>
            <a:ext cx="3489924" cy="3380887"/>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846820" y="4483717"/>
            <a:ext cx="3760946" cy="553837"/>
          </a:xfrm>
          <a:prstGeom prst="rect">
            <a:avLst/>
          </a:prstGeom>
        </p:spPr>
        <p:txBody>
          <a:bodyPr vert="horz" wrap="square" lIns="0" tIns="2381" rIns="0" bIns="0" rtlCol="0">
            <a:spAutoFit/>
          </a:bodyPr>
          <a:lstStyle/>
          <a:p>
            <a:pPr marL="9525" marR="3810">
              <a:lnSpc>
                <a:spcPts val="915"/>
              </a:lnSpc>
              <a:spcBef>
                <a:spcPts val="19"/>
              </a:spcBef>
            </a:pPr>
            <a:r>
              <a:rPr sz="675" dirty="0">
                <a:latin typeface="Verdana"/>
                <a:cs typeface="Verdana"/>
              </a:rPr>
              <a:t>© </a:t>
            </a:r>
            <a:r>
              <a:rPr sz="675" spc="-4" dirty="0">
                <a:latin typeface="Verdana"/>
                <a:cs typeface="Verdana"/>
              </a:rPr>
              <a:t>Humor Rainbow, </a:t>
            </a:r>
            <a:r>
              <a:rPr sz="675" dirty="0">
                <a:latin typeface="Verdana"/>
                <a:cs typeface="Verdana"/>
              </a:rPr>
              <a:t>Inc. All rights reserved. </a:t>
            </a:r>
            <a:r>
              <a:rPr sz="675" spc="-4" dirty="0">
                <a:latin typeface="Verdana"/>
                <a:cs typeface="Verdana"/>
              </a:rPr>
              <a:t>This </a:t>
            </a:r>
            <a:r>
              <a:rPr sz="675" dirty="0">
                <a:latin typeface="Verdana"/>
                <a:cs typeface="Verdana"/>
              </a:rPr>
              <a:t>content </a:t>
            </a:r>
            <a:r>
              <a:rPr sz="675" spc="-4" dirty="0">
                <a:latin typeface="Verdana"/>
                <a:cs typeface="Verdana"/>
              </a:rPr>
              <a:t>is </a:t>
            </a:r>
            <a:r>
              <a:rPr sz="675" dirty="0">
                <a:latin typeface="Verdana"/>
                <a:cs typeface="Verdana"/>
              </a:rPr>
              <a:t>excluded from our </a:t>
            </a:r>
            <a:r>
              <a:rPr sz="675" spc="-4" dirty="0">
                <a:latin typeface="Verdana"/>
                <a:cs typeface="Verdana"/>
              </a:rPr>
              <a:t>Creative  Commons license. </a:t>
            </a:r>
            <a:r>
              <a:rPr sz="675" dirty="0">
                <a:latin typeface="Verdana"/>
                <a:cs typeface="Verdana"/>
              </a:rPr>
              <a:t>For more </a:t>
            </a:r>
            <a:r>
              <a:rPr sz="675" spc="-4" dirty="0">
                <a:latin typeface="Verdana"/>
                <a:cs typeface="Verdana"/>
              </a:rPr>
              <a:t>information, </a:t>
            </a:r>
            <a:r>
              <a:rPr sz="675" dirty="0">
                <a:latin typeface="Verdana"/>
                <a:cs typeface="Verdana"/>
              </a:rPr>
              <a:t>see</a:t>
            </a:r>
            <a:r>
              <a:rPr sz="675" spc="-11" dirty="0">
                <a:latin typeface="Verdana"/>
                <a:cs typeface="Verdana"/>
              </a:rPr>
              <a:t> </a:t>
            </a:r>
            <a:r>
              <a:rPr sz="675" dirty="0">
                <a:solidFill>
                  <a:srgbClr val="0000FF"/>
                </a:solidFill>
                <a:latin typeface="Verdana"/>
                <a:cs typeface="Verdana"/>
                <a:hlinkClick r:id="rId3"/>
              </a:rPr>
              <a:t>http://ocw.mit.edu/fairuse</a:t>
            </a:r>
            <a:r>
              <a:rPr sz="675" dirty="0">
                <a:latin typeface="Verdana"/>
                <a:cs typeface="Verdana"/>
              </a:rPr>
              <a:t>.</a:t>
            </a:r>
            <a:endParaRPr sz="675">
              <a:latin typeface="Verdana"/>
              <a:cs typeface="Verdana"/>
            </a:endParaRPr>
          </a:p>
          <a:p>
            <a:pPr marR="304324" algn="ctr">
              <a:lnSpc>
                <a:spcPts val="458"/>
              </a:lnSpc>
              <a:spcBef>
                <a:spcPts val="578"/>
              </a:spcBef>
            </a:pPr>
            <a:fld id="{81D60167-4931-47E6-BA6A-407CBD079E47}" type="slidenum">
              <a:rPr sz="600" dirty="0"/>
              <a:pPr marR="304324" algn="ctr">
                <a:lnSpc>
                  <a:spcPts val="458"/>
                </a:lnSpc>
                <a:spcBef>
                  <a:spcPts val="578"/>
                </a:spcBef>
              </a:pPr>
              <a:t>104</a:t>
            </a:fld>
            <a:endParaRPr sz="600"/>
          </a:p>
          <a:p>
            <a:pPr marL="592455">
              <a:lnSpc>
                <a:spcPts val="1358"/>
              </a:lnSpc>
            </a:pPr>
            <a:r>
              <a:rPr sz="1350" spc="-26" dirty="0">
                <a:solidFill>
                  <a:srgbClr val="0000FF"/>
                </a:solidFill>
                <a:hlinkClick r:id="rId4"/>
              </a:rPr>
              <a:t>http://blog.okcupid.com</a:t>
            </a:r>
            <a:endParaRPr sz="1350"/>
          </a:p>
        </p:txBody>
      </p:sp>
    </p:spTree>
    <p:extLst>
      <p:ext uri="{BB962C8B-B14F-4D97-AF65-F5344CB8AC3E}">
        <p14:creationId xmlns:p14="http://schemas.microsoft.com/office/powerpoint/2010/main" val="4079640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902" y="346196"/>
            <a:ext cx="1576864" cy="530754"/>
          </a:xfrm>
          <a:prstGeom prst="rect">
            <a:avLst/>
          </a:prstGeom>
        </p:spPr>
        <p:txBody>
          <a:bodyPr spcFirstLastPara="1" vert="horz" wrap="square" lIns="0" tIns="10001" rIns="0" bIns="0" rtlCol="0" anchor="t" anchorCtr="0">
            <a:spAutoFit/>
          </a:bodyPr>
          <a:lstStyle/>
          <a:p>
            <a:pPr marL="9525">
              <a:spcBef>
                <a:spcPts val="79"/>
              </a:spcBef>
            </a:pPr>
            <a:r>
              <a:rPr spc="-259" dirty="0"/>
              <a:t>Box</a:t>
            </a:r>
            <a:r>
              <a:rPr spc="-248" dirty="0"/>
              <a:t> </a:t>
            </a:r>
            <a:r>
              <a:rPr spc="-146" dirty="0"/>
              <a:t>Plots</a:t>
            </a:r>
          </a:p>
        </p:txBody>
      </p:sp>
      <p:sp>
        <p:nvSpPr>
          <p:cNvPr id="3" name="object 3"/>
          <p:cNvSpPr/>
          <p:nvPr/>
        </p:nvSpPr>
        <p:spPr>
          <a:xfrm>
            <a:off x="2745477" y="1450650"/>
            <a:ext cx="3669211" cy="2780273"/>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4285893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09" y="335904"/>
            <a:ext cx="8520600" cy="841800"/>
          </a:xfrm>
        </p:spPr>
        <p:txBody>
          <a:bodyPr/>
          <a:lstStyle/>
          <a:p>
            <a:r>
              <a:rPr lang="en-US" dirty="0"/>
              <a:t>Directed Signed Network Graphs</a:t>
            </a:r>
          </a:p>
        </p:txBody>
      </p:sp>
    </p:spTree>
    <p:extLst>
      <p:ext uri="{BB962C8B-B14F-4D97-AF65-F5344CB8AC3E}">
        <p14:creationId xmlns:p14="http://schemas.microsoft.com/office/powerpoint/2010/main" val="2395402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710"/>
            <a:ext cx="8832300" cy="572700"/>
          </a:xfrm>
        </p:spPr>
        <p:txBody>
          <a:bodyPr/>
          <a:lstStyle/>
          <a:p>
            <a:r>
              <a:rPr lang="en-US" dirty="0">
                <a:latin typeface="Arial" charset="0"/>
                <a:ea typeface="Arial" charset="0"/>
                <a:cs typeface="Arial" charset="0"/>
              </a:rPr>
              <a:t>In the context of biological network (brain signals) - </a:t>
            </a:r>
            <a:br>
              <a:rPr lang="en-US" dirty="0">
                <a:latin typeface="Arial" charset="0"/>
                <a:ea typeface="Arial" charset="0"/>
                <a:cs typeface="Arial" charset="0"/>
              </a:rPr>
            </a:br>
            <a:r>
              <a:rPr lang="en-US" dirty="0">
                <a:latin typeface="Arial" charset="0"/>
                <a:ea typeface="Arial" charset="0"/>
                <a:cs typeface="Arial" charset="0"/>
              </a:rPr>
              <a:t>beta wave pattern at single trials </a:t>
            </a:r>
          </a:p>
        </p:txBody>
      </p:sp>
      <p:pic>
        <p:nvPicPr>
          <p:cNvPr id="5" name="Content Placeholder 4" descr="Snapshots.png"/>
          <p:cNvPicPr>
            <a:picLocks noGrp="1" noChangeAspect="1"/>
          </p:cNvPicPr>
          <p:nvPr>
            <p:ph idx="1"/>
          </p:nvPr>
        </p:nvPicPr>
        <p:blipFill>
          <a:blip r:embed="rId2">
            <a:extLst>
              <a:ext uri="{28A0092B-C50C-407E-A947-70E740481C1C}">
                <a14:useLocalDpi xmlns:a14="http://schemas.microsoft.com/office/drawing/2010/main" val="0"/>
              </a:ext>
            </a:extLst>
          </a:blip>
          <a:srcRect t="-17448" b="-17448"/>
          <a:stretch>
            <a:fillRect/>
          </a:stretch>
        </p:blipFill>
        <p:spPr>
          <a:xfrm>
            <a:off x="311700" y="1152475"/>
            <a:ext cx="8520600" cy="3945746"/>
          </a:xfrm>
        </p:spPr>
      </p:pic>
      <p:sp>
        <p:nvSpPr>
          <p:cNvPr id="6" name="TextBox 5"/>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23031173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90847"/>
            <a:ext cx="6858000" cy="1187885"/>
          </a:xfrm>
        </p:spPr>
        <p:txBody>
          <a:bodyPr>
            <a:normAutofit/>
          </a:bodyPr>
          <a:lstStyle/>
          <a:p>
            <a:r>
              <a:rPr lang="en-US" dirty="0">
                <a:latin typeface="Arial" charset="0"/>
                <a:ea typeface="Arial" charset="0"/>
                <a:cs typeface="Arial" charset="0"/>
              </a:rPr>
              <a:t>Beta wave </a:t>
            </a:r>
            <a:r>
              <a:rPr lang="en-US" dirty="0"/>
              <a:t>propagation directions</a:t>
            </a:r>
          </a:p>
        </p:txBody>
      </p:sp>
      <p:sp>
        <p:nvSpPr>
          <p:cNvPr id="5" name="TextBox 4"/>
          <p:cNvSpPr txBox="1"/>
          <p:nvPr/>
        </p:nvSpPr>
        <p:spPr>
          <a:xfrm>
            <a:off x="1143000" y="4844305"/>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
        <p:nvSpPr>
          <p:cNvPr id="6" name="Content Placeholder 2"/>
          <p:cNvSpPr txBox="1">
            <a:spLocks/>
          </p:cNvSpPr>
          <p:nvPr/>
        </p:nvSpPr>
        <p:spPr>
          <a:xfrm>
            <a:off x="6002937" y="1263253"/>
            <a:ext cx="1998064" cy="339447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charset="0"/>
              </a:rPr>
              <a:t>Despite loaded arm condition, </a:t>
            </a:r>
            <a:r>
              <a:rPr lang="en-US" sz="2400" dirty="0">
                <a:latin typeface="Arial" charset="0"/>
                <a:ea typeface="Arial" charset="0"/>
                <a:cs typeface="Arial" charset="0"/>
              </a:rPr>
              <a:t>beta wave </a:t>
            </a:r>
            <a:r>
              <a:rPr lang="en-US" sz="2400" dirty="0">
                <a:latin typeface="Calibri" charset="0"/>
              </a:rPr>
              <a:t>propagation directions are along rostral-caudal axis </a:t>
            </a:r>
          </a:p>
        </p:txBody>
      </p:sp>
      <p:pic>
        <p:nvPicPr>
          <p:cNvPr id="7" name="Content Placeholder 6" descr="Untitled-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68" r="-1763"/>
          <a:stretch/>
        </p:blipFill>
        <p:spPr>
          <a:xfrm>
            <a:off x="1143000" y="1263253"/>
            <a:ext cx="5005250" cy="3394472"/>
          </a:xfrm>
        </p:spPr>
      </p:pic>
    </p:spTree>
    <p:extLst>
      <p:ext uri="{BB962C8B-B14F-4D97-AF65-F5344CB8AC3E}">
        <p14:creationId xmlns:p14="http://schemas.microsoft.com/office/powerpoint/2010/main" val="3610723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485900" y="114300"/>
            <a:ext cx="6172200" cy="857250"/>
          </a:xfrm>
        </p:spPr>
        <p:txBody>
          <a:bodyPr>
            <a:normAutofit fontScale="90000"/>
          </a:bodyPr>
          <a:lstStyle/>
          <a:p>
            <a:r>
              <a:rPr lang="en-US">
                <a:latin typeface="Calibri" charset="0"/>
              </a:rPr>
              <a:t>Dynamic network of Granger Causally related neurons</a:t>
            </a:r>
          </a:p>
        </p:txBody>
      </p:sp>
      <p:sp>
        <p:nvSpPr>
          <p:cNvPr id="52226" name="Content Placeholder 2"/>
          <p:cNvSpPr>
            <a:spLocks noGrp="1"/>
          </p:cNvSpPr>
          <p:nvPr>
            <p:ph idx="1"/>
          </p:nvPr>
        </p:nvSpPr>
        <p:spPr>
          <a:xfrm>
            <a:off x="6161308" y="1200151"/>
            <a:ext cx="1839692" cy="3394472"/>
          </a:xfrm>
        </p:spPr>
        <p:txBody>
          <a:bodyPr>
            <a:normAutofit fontScale="92500" lnSpcReduction="10000"/>
          </a:bodyPr>
          <a:lstStyle/>
          <a:p>
            <a:r>
              <a:rPr lang="en-US" dirty="0">
                <a:latin typeface="Calibri" charset="0"/>
              </a:rPr>
              <a:t>Temporal evolution of Granger network </a:t>
            </a:r>
          </a:p>
          <a:p>
            <a:r>
              <a:rPr lang="en-US" dirty="0">
                <a:latin typeface="Calibri" charset="0"/>
              </a:rPr>
              <a:t>Excitatory connection topology around the time of wave onset shows nice bimodal distributions </a:t>
            </a:r>
          </a:p>
        </p:txBody>
      </p:sp>
      <p:pic>
        <p:nvPicPr>
          <p:cNvPr id="522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223" y="1085850"/>
            <a:ext cx="4972050" cy="3773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1143000" y="4892691"/>
            <a:ext cx="2425664" cy="253916"/>
          </a:xfrm>
          <a:prstGeom prst="rect">
            <a:avLst/>
          </a:prstGeom>
          <a:noFill/>
        </p:spPr>
        <p:txBody>
          <a:bodyPr wrap="none" rtlCol="0">
            <a:spAutoFit/>
          </a:bodyPr>
          <a:lstStyle/>
          <a:p>
            <a:r>
              <a:rPr lang="en-US" sz="1050" dirty="0"/>
              <a:t>Takahashi, et al., Nature </a:t>
            </a:r>
            <a:r>
              <a:rPr lang="en-US" sz="1050" dirty="0" err="1"/>
              <a:t>Comm</a:t>
            </a:r>
            <a:r>
              <a:rPr lang="en-US" sz="1050" dirty="0"/>
              <a:t> 2015</a:t>
            </a:r>
          </a:p>
        </p:txBody>
      </p:sp>
    </p:spTree>
    <p:extLst>
      <p:ext uri="{BB962C8B-B14F-4D97-AF65-F5344CB8AC3E}">
        <p14:creationId xmlns:p14="http://schemas.microsoft.com/office/powerpoint/2010/main" val="89994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D0EF-71A7-8245-9909-ACA7069BBE17}"/>
              </a:ext>
            </a:extLst>
          </p:cNvPr>
          <p:cNvSpPr>
            <a:spLocks noGrp="1"/>
          </p:cNvSpPr>
          <p:nvPr>
            <p:ph type="title"/>
          </p:nvPr>
        </p:nvSpPr>
        <p:spPr/>
        <p:txBody>
          <a:bodyPr/>
          <a:lstStyle/>
          <a:p>
            <a:r>
              <a:rPr lang="en-US" dirty="0"/>
              <a:t>What are the stories? </a:t>
            </a:r>
            <a:br>
              <a:rPr lang="en-US" dirty="0"/>
            </a:br>
            <a:r>
              <a:rPr lang="en-US" dirty="0"/>
              <a:t>What are data looking like? </a:t>
            </a:r>
          </a:p>
        </p:txBody>
      </p:sp>
    </p:spTree>
    <p:extLst>
      <p:ext uri="{BB962C8B-B14F-4D97-AF65-F5344CB8AC3E}">
        <p14:creationId xmlns:p14="http://schemas.microsoft.com/office/powerpoint/2010/main" val="9252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2"/>
          <p:cNvPicPr preferRelativeResize="0"/>
          <p:nvPr/>
        </p:nvPicPr>
        <p:blipFill>
          <a:blip r:embed="rId3">
            <a:alphaModFix/>
          </a:blip>
          <a:stretch>
            <a:fillRect/>
          </a:stretch>
        </p:blipFill>
        <p:spPr>
          <a:xfrm>
            <a:off x="1826425" y="0"/>
            <a:ext cx="5837050" cy="5143499"/>
          </a:xfrm>
          <a:prstGeom prst="rect">
            <a:avLst/>
          </a:prstGeom>
          <a:noFill/>
          <a:ln>
            <a:noFill/>
          </a:ln>
        </p:spPr>
      </p:pic>
    </p:spTree>
    <p:extLst>
      <p:ext uri="{BB962C8B-B14F-4D97-AF65-F5344CB8AC3E}">
        <p14:creationId xmlns:p14="http://schemas.microsoft.com/office/powerpoint/2010/main" val="399125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VUE - Visualization for Understanding and Exploration</a:t>
            </a:r>
            <a:endParaRPr sz="4800"/>
          </a:p>
          <a:p>
            <a:pPr marL="0" lvl="0" indent="0" algn="l" rtl="0">
              <a:spcBef>
                <a:spcPts val="0"/>
              </a:spcBef>
              <a:spcAft>
                <a:spcPts val="0"/>
              </a:spcAft>
              <a:buNone/>
            </a:pPr>
            <a:endParaRPr/>
          </a:p>
        </p:txBody>
      </p:sp>
      <p:sp>
        <p:nvSpPr>
          <p:cNvPr id="421" name="Google Shape;421;p33"/>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RCC’s Visualization for Humanity and Social Science</a:t>
            </a:r>
            <a:endParaRPr sz="48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36996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Themes</a:t>
            </a:r>
            <a:endParaRPr sz="4800"/>
          </a:p>
        </p:txBody>
      </p:sp>
      <p:sp>
        <p:nvSpPr>
          <p:cNvPr id="427" name="Google Shape;4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Text (Information) data visualization </a:t>
            </a:r>
            <a:endParaRPr sz="2400"/>
          </a:p>
          <a:p>
            <a:pPr marL="457200" lvl="0" indent="-381000" algn="l" rtl="0">
              <a:spcBef>
                <a:spcPts val="0"/>
              </a:spcBef>
              <a:spcAft>
                <a:spcPts val="0"/>
              </a:spcAft>
              <a:buSzPts val="2400"/>
              <a:buChar char="●"/>
            </a:pPr>
            <a:r>
              <a:rPr lang="en" sz="2400"/>
              <a:t>Spatial data visualization</a:t>
            </a:r>
            <a:endParaRPr sz="2400"/>
          </a:p>
          <a:p>
            <a:pPr marL="914400" lvl="1" indent="-381000" algn="l" rtl="0">
              <a:spcBef>
                <a:spcPts val="0"/>
              </a:spcBef>
              <a:spcAft>
                <a:spcPts val="0"/>
              </a:spcAft>
              <a:buSzPts val="2400"/>
              <a:buChar char="○"/>
            </a:pPr>
            <a:r>
              <a:rPr lang="en" sz="2400"/>
              <a:t>Example - 1919 Chicago Riot project (Prof. John Clegg) </a:t>
            </a:r>
            <a:endParaRPr sz="2400"/>
          </a:p>
        </p:txBody>
      </p:sp>
    </p:spTree>
    <p:extLst>
      <p:ext uri="{BB962C8B-B14F-4D97-AF65-F5344CB8AC3E}">
        <p14:creationId xmlns:p14="http://schemas.microsoft.com/office/powerpoint/2010/main" val="146376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a:t>Example - 1919 Chicago Riot </a:t>
            </a:r>
            <a:endParaRPr sz="4800"/>
          </a:p>
        </p:txBody>
      </p:sp>
      <p:sp>
        <p:nvSpPr>
          <p:cNvPr id="433" name="Google Shape;433;p35"/>
          <p:cNvSpPr txBox="1">
            <a:spLocks noGrp="1"/>
          </p:cNvSpPr>
          <p:nvPr>
            <p:ph type="body" idx="1"/>
          </p:nvPr>
        </p:nvSpPr>
        <p:spPr>
          <a:xfrm>
            <a:off x="311700" y="14020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tx1"/>
                </a:solidFill>
              </a:rPr>
              <a:t>Mapping the 1919 Chicago Riot</a:t>
            </a:r>
            <a:r>
              <a:rPr lang="en" sz="2400" dirty="0">
                <a:solidFill>
                  <a:schemeClr val="tx1"/>
                </a:solidFill>
              </a:rPr>
              <a:t> is a collaborative project to visualize the 1919 riot combining original historical sources with modern geospatial technologies. We have compiled official reports and contemporary newspaper articles to map and detail incidents of deaths, injury and arson that occurred during the riots, as well as geo-locating original photographs taken during that time.</a:t>
            </a:r>
            <a:endParaRPr sz="2400" dirty="0">
              <a:solidFill>
                <a:schemeClr val="tx1"/>
              </a:solidFill>
            </a:endParaRPr>
          </a:p>
          <a:p>
            <a:pPr marL="0" lvl="0" indent="0" algn="l" rtl="0">
              <a:spcBef>
                <a:spcPts val="1600"/>
              </a:spcBef>
              <a:spcAft>
                <a:spcPts val="1600"/>
              </a:spcAft>
              <a:buNone/>
            </a:pPr>
            <a:r>
              <a:rPr lang="en" sz="2400" dirty="0">
                <a:solidFill>
                  <a:schemeClr val="tx1"/>
                </a:solidFill>
              </a:rPr>
              <a:t>For more information about the riot: </a:t>
            </a:r>
            <a:r>
              <a:rPr lang="en" sz="2400" dirty="0">
                <a:solidFill>
                  <a:schemeClr val="tx1"/>
                </a:solidFill>
                <a:hlinkClick r:id="rId3"/>
              </a:rPr>
              <a:t>https://chicago1919.org</a:t>
            </a:r>
            <a:endParaRPr sz="2400" dirty="0">
              <a:solidFill>
                <a:schemeClr val="tx1"/>
              </a:solidFill>
            </a:endParaRPr>
          </a:p>
        </p:txBody>
      </p:sp>
    </p:spTree>
    <p:extLst>
      <p:ext uri="{BB962C8B-B14F-4D97-AF65-F5344CB8AC3E}">
        <p14:creationId xmlns:p14="http://schemas.microsoft.com/office/powerpoint/2010/main" val="32176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PI’s group collect data (incident, geo-location, descriptions, and images)</a:t>
            </a:r>
            <a:endParaRPr sz="2000"/>
          </a:p>
          <a:p>
            <a:pPr marL="457200" lvl="0" indent="-355600" algn="l" rtl="0">
              <a:spcBef>
                <a:spcPts val="0"/>
              </a:spcBef>
              <a:spcAft>
                <a:spcPts val="0"/>
              </a:spcAft>
              <a:buSzPts val="2000"/>
              <a:buAutoNum type="arabicPeriod"/>
            </a:pPr>
            <a:r>
              <a:rPr lang="en" sz="2000"/>
              <a:t>RCC worked on coming up with a data workflow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format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storage (Google Drive)</a:t>
            </a:r>
            <a:endParaRPr sz="2000"/>
          </a:p>
          <a:p>
            <a:pPr marL="914400" marR="0" lvl="1" indent="-355600" algn="l" rtl="0">
              <a:lnSpc>
                <a:spcPct val="115000"/>
              </a:lnSpc>
              <a:spcBef>
                <a:spcPts val="0"/>
              </a:spcBef>
              <a:spcAft>
                <a:spcPts val="0"/>
              </a:spcAft>
              <a:buSzPts val="2000"/>
              <a:buAutoNum type="alphaLcPeriod"/>
            </a:pPr>
            <a:r>
              <a:rPr lang="en" sz="2000"/>
              <a:t>Assist geocoding and georeferencing (using current and historical maps)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Mapping data (Google drive) -&gt; arcGIS </a:t>
            </a:r>
            <a:endParaRPr sz="2000"/>
          </a:p>
          <a:p>
            <a:pPr marL="914400" marR="0" lvl="1" indent="-355600" algn="l" rtl="0">
              <a:lnSpc>
                <a:spcPct val="115000"/>
              </a:lnSpc>
              <a:spcBef>
                <a:spcPts val="0"/>
              </a:spcBef>
              <a:spcAft>
                <a:spcPts val="0"/>
              </a:spcAft>
              <a:buSzPts val="2000"/>
              <a:buAutoNum type="alphaLcPeriod"/>
            </a:pPr>
            <a:r>
              <a:rPr lang="en" sz="2000"/>
              <a:t>Making time evolving movie of the incidents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Put the contents on a website </a:t>
            </a:r>
            <a:endParaRPr sz="2000"/>
          </a:p>
          <a:p>
            <a:pPr marL="457200" lvl="0" indent="-355600" algn="l" rtl="0">
              <a:spcBef>
                <a:spcPts val="0"/>
              </a:spcBef>
              <a:spcAft>
                <a:spcPts val="0"/>
              </a:spcAft>
              <a:buSzPts val="2000"/>
              <a:buAutoNum type="arabicPeriod"/>
            </a:pPr>
            <a:r>
              <a:rPr lang="en" sz="2000" u="sng">
                <a:solidFill>
                  <a:schemeClr val="hlink"/>
                </a:solidFill>
                <a:hlinkClick r:id="rId3"/>
              </a:rPr>
              <a:t>Final product</a:t>
            </a:r>
            <a:r>
              <a:rPr lang="en" sz="2000"/>
              <a:t> </a:t>
            </a:r>
            <a:endParaRPr sz="2000"/>
          </a:p>
        </p:txBody>
      </p:sp>
    </p:spTree>
    <p:extLst>
      <p:ext uri="{BB962C8B-B14F-4D97-AF65-F5344CB8AC3E}">
        <p14:creationId xmlns:p14="http://schemas.microsoft.com/office/powerpoint/2010/main" val="23141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311700" y="209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Another example:</a:t>
            </a:r>
            <a:endParaRPr sz="4800"/>
          </a:p>
          <a:p>
            <a:pPr marL="0" lvl="0" indent="0" algn="ctr" rtl="0">
              <a:spcBef>
                <a:spcPts val="0"/>
              </a:spcBef>
              <a:spcAft>
                <a:spcPts val="0"/>
              </a:spcAft>
              <a:buNone/>
            </a:pPr>
            <a:r>
              <a:rPr lang="en" sz="4800"/>
              <a:t>History of Chicago homicide </a:t>
            </a:r>
            <a:endParaRPr sz="4800"/>
          </a:p>
        </p:txBody>
      </p:sp>
      <p:sp>
        <p:nvSpPr>
          <p:cNvPr id="445" name="Google Shape;445;p37"/>
          <p:cNvSpPr txBox="1">
            <a:spLocks noGrp="1"/>
          </p:cNvSpPr>
          <p:nvPr>
            <p:ph type="body" idx="1"/>
          </p:nvPr>
        </p:nvSpPr>
        <p:spPr>
          <a:xfrm>
            <a:off x="311700" y="2125800"/>
            <a:ext cx="8520600" cy="24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Prof. Robert Vargas in the Department of Sociology to analyze and visualize history of Chicago homicide data </a:t>
            </a:r>
            <a:endParaRPr/>
          </a:p>
          <a:p>
            <a:pPr marL="457200" lvl="0" indent="-342900" algn="l" rtl="0">
              <a:spcBef>
                <a:spcPts val="1600"/>
              </a:spcBef>
              <a:spcAft>
                <a:spcPts val="0"/>
              </a:spcAft>
              <a:buSzPts val="1800"/>
              <a:buChar char="●"/>
            </a:pPr>
            <a:r>
              <a:rPr lang="en" u="sng">
                <a:solidFill>
                  <a:schemeClr val="hlink"/>
                </a:solidFill>
                <a:hlinkClick r:id="rId3"/>
              </a:rPr>
              <a:t>Example</a:t>
            </a:r>
            <a:r>
              <a:rPr lang="en"/>
              <a:t> </a:t>
            </a:r>
            <a:endParaRPr/>
          </a:p>
        </p:txBody>
      </p:sp>
    </p:spTree>
    <p:extLst>
      <p:ext uri="{BB962C8B-B14F-4D97-AF65-F5344CB8AC3E}">
        <p14:creationId xmlns:p14="http://schemas.microsoft.com/office/powerpoint/2010/main" val="80877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information about VUE</a:t>
            </a:r>
            <a:endParaRPr/>
          </a:p>
        </p:txBody>
      </p:sp>
      <p:sp>
        <p:nvSpPr>
          <p:cNvPr id="451" name="Google Shape;451;p38"/>
          <p:cNvSpPr txBox="1">
            <a:spLocks noGrp="1"/>
          </p:cNvSpPr>
          <p:nvPr>
            <p:ph type="body" idx="1"/>
          </p:nvPr>
        </p:nvSpPr>
        <p:spPr>
          <a:xfrm>
            <a:off x="311700" y="299587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Kazutaka Takahashi (</a:t>
            </a:r>
            <a:r>
              <a:rPr lang="en" dirty="0" err="1"/>
              <a:t>kazutaka@rcc.uchicago.edu</a:t>
            </a:r>
            <a:r>
              <a:rPr lang="en" dirty="0"/>
              <a:t>)</a:t>
            </a:r>
            <a:endParaRPr dirty="0"/>
          </a:p>
          <a:p>
            <a:pPr marL="0" lvl="0" indent="0" algn="l" rtl="0">
              <a:spcBef>
                <a:spcPts val="1600"/>
              </a:spcBef>
              <a:spcAft>
                <a:spcPts val="1600"/>
              </a:spcAft>
              <a:buNone/>
            </a:pPr>
            <a:r>
              <a:rPr lang="en" dirty="0"/>
              <a:t>Or </a:t>
            </a:r>
            <a:r>
              <a:rPr lang="en" dirty="0" err="1"/>
              <a:t>vue@rcc.uchicago.edu</a:t>
            </a:r>
            <a:endParaRPr dirty="0"/>
          </a:p>
        </p:txBody>
      </p:sp>
      <p:sp>
        <p:nvSpPr>
          <p:cNvPr id="452" name="Google Shape;452;p38"/>
          <p:cNvSpPr txBox="1">
            <a:spLocks noGrp="1"/>
          </p:cNvSpPr>
          <p:nvPr>
            <p:ph type="title"/>
          </p:nvPr>
        </p:nvSpPr>
        <p:spPr>
          <a:xfrm>
            <a:off x="256225" y="242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questions? </a:t>
            </a:r>
            <a:endParaRPr/>
          </a:p>
        </p:txBody>
      </p:sp>
      <p:sp>
        <p:nvSpPr>
          <p:cNvPr id="453" name="Google Shape;453;p38"/>
          <p:cNvSpPr txBox="1">
            <a:spLocks noGrp="1"/>
          </p:cNvSpPr>
          <p:nvPr>
            <p:ph type="body" idx="1"/>
          </p:nvPr>
        </p:nvSpPr>
        <p:spPr>
          <a:xfrm>
            <a:off x="408625" y="101772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https://vue.rcc.uchicago.edu</a:t>
            </a:r>
            <a:endParaRPr/>
          </a:p>
          <a:p>
            <a:pPr marL="0" lvl="0" indent="0" algn="l" rtl="0">
              <a:spcBef>
                <a:spcPts val="1600"/>
              </a:spcBef>
              <a:spcAft>
                <a:spcPts val="1600"/>
              </a:spcAft>
              <a:buNone/>
            </a:pPr>
            <a:r>
              <a:rPr lang="en"/>
              <a:t>The call for the next academic year 2019-2020 will go out soon - and focus will be on geographic or spatial data visualization </a:t>
            </a:r>
            <a:endParaRPr/>
          </a:p>
        </p:txBody>
      </p:sp>
    </p:spTree>
    <p:extLst>
      <p:ext uri="{BB962C8B-B14F-4D97-AF65-F5344CB8AC3E}">
        <p14:creationId xmlns:p14="http://schemas.microsoft.com/office/powerpoint/2010/main" val="306505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25704" y="544498"/>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US" sz="2800"/>
              <a:t>https</a:t>
            </a:r>
            <a:r>
              <a:rPr lang="en-US" sz="2800" dirty="0"/>
              <a:t>://</a:t>
            </a:r>
            <a:r>
              <a:rPr lang="en-US" sz="2800" dirty="0" err="1"/>
              <a:t>github.com</a:t>
            </a:r>
            <a:r>
              <a:rPr lang="en-US" sz="2800" dirty="0"/>
              <a:t>/</a:t>
            </a:r>
            <a:r>
              <a:rPr lang="en-US" sz="2800" dirty="0" err="1"/>
              <a:t>rcc-uchicago</a:t>
            </a:r>
            <a:r>
              <a:rPr lang="en-US" sz="2800" dirty="0"/>
              <a:t>/workshop-</a:t>
            </a:r>
            <a:r>
              <a:rPr lang="en-US" sz="2800" dirty="0" err="1"/>
              <a:t>IntroDataVisualization</a:t>
            </a:r>
            <a:r>
              <a:rPr lang="en-US" sz="2800" dirty="0"/>
              <a:t>/2019Summer</a:t>
            </a:r>
            <a:endParaRPr lang="en-US" sz="2800" b="1" u="sng" dirty="0">
              <a:solidFill>
                <a:schemeClr val="hlink"/>
              </a:solidFill>
              <a:hlinkClick r:id="rId3"/>
            </a:endParaRPr>
          </a:p>
          <a:p>
            <a:pPr marL="0" lvl="0" indent="0" algn="l" rtl="0">
              <a:spcBef>
                <a:spcPts val="0"/>
              </a:spcBef>
              <a:spcAft>
                <a:spcPts val="0"/>
              </a:spcAft>
              <a:buNone/>
            </a:pP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D255-2EB8-BD48-9DBC-2C8144A92BE4}"/>
              </a:ext>
            </a:extLst>
          </p:cNvPr>
          <p:cNvSpPr>
            <a:spLocks noGrp="1"/>
          </p:cNvSpPr>
          <p:nvPr>
            <p:ph type="title"/>
          </p:nvPr>
        </p:nvSpPr>
        <p:spPr/>
        <p:txBody>
          <a:bodyPr/>
          <a:lstStyle/>
          <a:p>
            <a:r>
              <a:rPr lang="en-US" dirty="0"/>
              <a:t>What are the stories to tell? </a:t>
            </a:r>
            <a:br>
              <a:rPr lang="en-US" dirty="0"/>
            </a:br>
            <a:endParaRPr lang="en-US" dirty="0"/>
          </a:p>
        </p:txBody>
      </p:sp>
      <p:sp>
        <p:nvSpPr>
          <p:cNvPr id="3" name="Text Placeholder 2">
            <a:extLst>
              <a:ext uri="{FF2B5EF4-FFF2-40B4-BE49-F238E27FC236}">
                <a16:creationId xmlns:a16="http://schemas.microsoft.com/office/drawing/2014/main" id="{DBBDE551-70BC-0947-83DB-7B415C092494}"/>
              </a:ext>
            </a:extLst>
          </p:cNvPr>
          <p:cNvSpPr>
            <a:spLocks noGrp="1"/>
          </p:cNvSpPr>
          <p:nvPr>
            <p:ph type="body" idx="1"/>
          </p:nvPr>
        </p:nvSpPr>
        <p:spPr/>
        <p:txBody>
          <a:bodyPr/>
          <a:lstStyle/>
          <a:p>
            <a:r>
              <a:rPr lang="en-US" sz="2400" dirty="0"/>
              <a:t>Two surveys:</a:t>
            </a:r>
          </a:p>
          <a:p>
            <a:pPr lvl="1"/>
            <a:r>
              <a:rPr lang="en-US" sz="2400" dirty="0"/>
              <a:t>Temporal evolution of world poverty</a:t>
            </a:r>
          </a:p>
          <a:p>
            <a:pPr lvl="1"/>
            <a:r>
              <a:rPr lang="en-US" sz="2400" dirty="0"/>
              <a:t>Life Expectancy </a:t>
            </a:r>
          </a:p>
        </p:txBody>
      </p:sp>
    </p:spTree>
    <p:extLst>
      <p:ext uri="{BB962C8B-B14F-4D97-AF65-F5344CB8AC3E}">
        <p14:creationId xmlns:p14="http://schemas.microsoft.com/office/powerpoint/2010/main" val="323254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1831189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8862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2091600"/>
            <a:ext cx="8520600" cy="96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Answers</a:t>
            </a:r>
            <a:endParaRPr sz="6000"/>
          </a:p>
        </p:txBody>
      </p:sp>
    </p:spTree>
    <p:extLst>
      <p:ext uri="{BB962C8B-B14F-4D97-AF65-F5344CB8AC3E}">
        <p14:creationId xmlns:p14="http://schemas.microsoft.com/office/powerpoint/2010/main" val="35630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5270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the last 20 years the percent of people living in extreme poverty has…?</a:t>
            </a:r>
            <a:endParaRPr sz="3600"/>
          </a:p>
          <a:p>
            <a:pPr marL="0" lvl="0" indent="0" algn="ctr" rtl="0">
              <a:spcBef>
                <a:spcPts val="0"/>
              </a:spcBef>
              <a:spcAft>
                <a:spcPts val="0"/>
              </a:spcAft>
              <a:buNone/>
            </a:pPr>
            <a:endParaRPr sz="3600"/>
          </a:p>
        </p:txBody>
      </p:sp>
      <p:sp>
        <p:nvSpPr>
          <p:cNvPr id="101" name="Google Shape;101;p17"/>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05" name="Google Shape;105;p17"/>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Almost doubled</a:t>
            </a:r>
            <a:endParaRPr sz="3600">
              <a:solidFill>
                <a:srgbClr val="999999"/>
              </a:solidFill>
            </a:endParaRPr>
          </a:p>
        </p:txBody>
      </p:sp>
      <p:sp>
        <p:nvSpPr>
          <p:cNvPr id="108" name="Google Shape;108;p17"/>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Remained almost the same</a:t>
            </a:r>
            <a:endParaRPr sz="3600">
              <a:solidFill>
                <a:srgbClr val="999999"/>
              </a:solidFill>
            </a:endParaRPr>
          </a:p>
        </p:txBody>
      </p:sp>
      <p:sp>
        <p:nvSpPr>
          <p:cNvPr id="109" name="Google Shape;109;p17"/>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110" name="Google Shape;110;p17"/>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11" name="Google Shape;111;p17"/>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12" name="Google Shape;112;p17"/>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13" name="Google Shape;113;p17"/>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Tree>
    <p:extLst>
      <p:ext uri="{BB962C8B-B14F-4D97-AF65-F5344CB8AC3E}">
        <p14:creationId xmlns:p14="http://schemas.microsoft.com/office/powerpoint/2010/main" val="2120517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457200" y="0"/>
            <a:ext cx="8177033" cy="5143500"/>
          </a:xfrm>
          <a:prstGeom prst="rect">
            <a:avLst/>
          </a:prstGeom>
          <a:noFill/>
          <a:ln>
            <a:noFill/>
          </a:ln>
        </p:spPr>
      </p:pic>
    </p:spTree>
    <p:extLst>
      <p:ext uri="{BB962C8B-B14F-4D97-AF65-F5344CB8AC3E}">
        <p14:creationId xmlns:p14="http://schemas.microsoft.com/office/powerpoint/2010/main" val="212655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70025" y="0"/>
            <a:ext cx="8203955" cy="5143500"/>
          </a:xfrm>
          <a:prstGeom prst="rect">
            <a:avLst/>
          </a:prstGeom>
          <a:noFill/>
          <a:ln>
            <a:noFill/>
          </a:ln>
        </p:spPr>
      </p:pic>
    </p:spTree>
    <p:extLst>
      <p:ext uri="{BB962C8B-B14F-4D97-AF65-F5344CB8AC3E}">
        <p14:creationId xmlns:p14="http://schemas.microsoft.com/office/powerpoint/2010/main" val="86102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0870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29" name="Google Shape;129;p20"/>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33" name="Google Shape;133;p20"/>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36" name="Google Shape;136;p20"/>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37" name="Google Shape;137;p20"/>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38" name="Google Shape;138;p20"/>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39" name="Google Shape;139;p20"/>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40" name="Google Shape;140;p20"/>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41" name="Google Shape;141;p20"/>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42" name="Google Shape;142;p20"/>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43" name="Google Shape;143;p20"/>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44" name="Google Shape;144;p20"/>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45" name="Google Shape;145;p20"/>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spTree>
    <p:extLst>
      <p:ext uri="{BB962C8B-B14F-4D97-AF65-F5344CB8AC3E}">
        <p14:creationId xmlns:p14="http://schemas.microsoft.com/office/powerpoint/2010/main" val="91807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51" name="Google Shape;151;p21"/>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55" name="Google Shape;155;p21"/>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58" name="Google Shape;158;p21"/>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59" name="Google Shape;159;p21"/>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60" name="Google Shape;160;p21"/>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61" name="Google Shape;161;p21"/>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62" name="Google Shape;162;p21"/>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63" name="Google Shape;163;p21"/>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64" name="Google Shape;164;p21"/>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65" name="Google Shape;165;p21"/>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66" name="Google Shape;166;p21"/>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67" name="Google Shape;167;p21"/>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68" name="Google Shape;168;p21"/>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69" name="Google Shape;169;p21"/>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0" name="Google Shape;170;p21"/>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1" name="Google Shape;171;p21"/>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127493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77" name="Google Shape;177;p22"/>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81" name="Google Shape;181;p22"/>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84" name="Google Shape;184;p22"/>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85" name="Google Shape;185;p22"/>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86" name="Google Shape;186;p22"/>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87" name="Google Shape;187;p22"/>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88" name="Google Shape;188;p22"/>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89" name="Google Shape;189;p22"/>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90" name="Google Shape;190;p22"/>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91" name="Google Shape;191;p22"/>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92" name="Google Shape;192;p22"/>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93" name="Google Shape;193;p22"/>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94" name="Google Shape;194;p22"/>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95" name="Google Shape;195;p22"/>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6" name="Google Shape;196;p22"/>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7" name="Google Shape;197;p22"/>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373902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203" name="Google Shape;203;p23"/>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B7B7B7"/>
              </a:highlight>
            </a:endParaRPr>
          </a:p>
        </p:txBody>
      </p:sp>
      <p:sp>
        <p:nvSpPr>
          <p:cNvPr id="204" name="Google Shape;204;p23"/>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07" name="Google Shape;207;p23"/>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50 years</a:t>
            </a:r>
            <a:endParaRPr sz="3600">
              <a:solidFill>
                <a:srgbClr val="999999"/>
              </a:solidFill>
            </a:endParaRPr>
          </a:p>
        </p:txBody>
      </p:sp>
      <p:sp>
        <p:nvSpPr>
          <p:cNvPr id="210" name="Google Shape;210;p23"/>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60 years</a:t>
            </a:r>
            <a:endParaRPr sz="3600">
              <a:solidFill>
                <a:srgbClr val="999999"/>
              </a:solidFill>
            </a:endParaRPr>
          </a:p>
        </p:txBody>
      </p:sp>
      <p:sp>
        <p:nvSpPr>
          <p:cNvPr id="211" name="Google Shape;211;p23"/>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212" name="Google Shape;212;p23"/>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13" name="Google Shape;213;p23"/>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14" name="Google Shape;214;p23"/>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15" name="Google Shape;215;p23"/>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16" name="Google Shape;216;p23"/>
          <p:cNvSpPr txBox="1"/>
          <p:nvPr/>
        </p:nvSpPr>
        <p:spPr>
          <a:xfrm>
            <a:off x="4073225" y="47288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Source: http://esa.un.org/unpd/wpp/unpp/panel_indicators.htm</a:t>
            </a:r>
            <a:endParaRPr>
              <a:solidFill>
                <a:srgbClr val="FFFFFF"/>
              </a:solidFill>
            </a:endParaRPr>
          </a:p>
        </p:txBody>
      </p:sp>
    </p:spTree>
    <p:extLst>
      <p:ext uri="{BB962C8B-B14F-4D97-AF65-F5344CB8AC3E}">
        <p14:creationId xmlns:p14="http://schemas.microsoft.com/office/powerpoint/2010/main" val="185353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22" name="Google Shape;222;p24"/>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26" name="Google Shape;226;p24"/>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29" name="Google Shape;229;p24"/>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30" name="Google Shape;230;p24"/>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31" name="Google Shape;231;p24"/>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32" name="Google Shape;232;p24"/>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33" name="Google Shape;233;p24"/>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34" name="Google Shape;234;p24"/>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35" name="Google Shape;235;p24"/>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36" name="Google Shape;236;p24"/>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37" name="Google Shape;237;p24"/>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38" name="Google Shape;238;p24"/>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39" name="Google Shape;239;p24"/>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409370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45" name="Google Shape;245;p25"/>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49" name="Google Shape;249;p25"/>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52" name="Google Shape;252;p25"/>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53" name="Google Shape;253;p25"/>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54" name="Google Shape;254;p25"/>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55" name="Google Shape;255;p25"/>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56" name="Google Shape;256;p25"/>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57" name="Google Shape;257;p25"/>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58" name="Google Shape;258;p25"/>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59" name="Google Shape;259;p25"/>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sp>
        <p:nvSpPr>
          <p:cNvPr id="260" name="Google Shape;260;p25"/>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61" name="Google Shape;261;p25"/>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999999"/>
                </a:solidFill>
              </a:rPr>
              <a:t>14%</a:t>
            </a:r>
            <a:endParaRPr sz="3000" dirty="0">
              <a:solidFill>
                <a:srgbClr val="999999"/>
              </a:solidFill>
            </a:endParaRPr>
          </a:p>
        </p:txBody>
      </p:sp>
      <p:sp>
        <p:nvSpPr>
          <p:cNvPr id="262" name="Google Shape;262;p25"/>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63" name="Google Shape;263;p25"/>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64" name="Google Shape;264;p25"/>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65" name="Google Shape;265;p25"/>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66" name="Google Shape;266;p25"/>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69471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72" name="Google Shape;272;p26"/>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76" name="Google Shape;276;p26"/>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79" name="Google Shape;279;p26"/>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80" name="Google Shape;280;p26"/>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81" name="Google Shape;281;p26"/>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82" name="Google Shape;282;p26"/>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83" name="Google Shape;283;p26"/>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84" name="Google Shape;284;p26"/>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85" name="Google Shape;285;p26"/>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86" name="Google Shape;286;p26"/>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287" name="Google Shape;287;p26"/>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288" name="Google Shape;288;p26"/>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89" name="Google Shape;289;p26"/>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290" name="Google Shape;290;p26"/>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1" name="Google Shape;291;p26"/>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2" name="Google Shape;292;p26"/>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293" name="Google Shape;293;p26"/>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94" name="Google Shape;294;p26"/>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95" name="Google Shape;295;p26"/>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96" name="Google Shape;296;p26"/>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97" name="Google Shape;297;p26"/>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31787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03" name="Google Shape;303;p27"/>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07" name="Google Shape;307;p27"/>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10" name="Google Shape;310;p27"/>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11" name="Google Shape;311;p27"/>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12" name="Google Shape;312;p27"/>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13" name="Google Shape;313;p27"/>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14" name="Google Shape;314;p27"/>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15" name="Google Shape;315;p27"/>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16" name="Google Shape;316;p27"/>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17" name="Google Shape;317;p27"/>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18" name="Google Shape;318;p27"/>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19" name="Google Shape;319;p27"/>
          <p:cNvSpPr txBox="1"/>
          <p:nvPr/>
        </p:nvSpPr>
        <p:spPr>
          <a:xfrm>
            <a:off x="836400" y="655750"/>
            <a:ext cx="1070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US ?</a:t>
            </a:r>
            <a:endParaRPr sz="3000" b="1" dirty="0">
              <a:solidFill>
                <a:srgbClr val="FFC300"/>
              </a:solidFill>
            </a:endParaRPr>
          </a:p>
        </p:txBody>
      </p:sp>
      <p:sp>
        <p:nvSpPr>
          <p:cNvPr id="320" name="Google Shape;320;p27"/>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21" name="Google Shape;321;p27"/>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22" name="Google Shape;322;p27"/>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3" name="Google Shape;323;p27"/>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4" name="Google Shape;324;p27"/>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33</a:t>
            </a:r>
            <a:r>
              <a:rPr lang="en" sz="3000" dirty="0">
                <a:solidFill>
                  <a:srgbClr val="FFC300"/>
                </a:solidFill>
              </a:rPr>
              <a:t>%</a:t>
            </a:r>
            <a:endParaRPr sz="3000" dirty="0">
              <a:solidFill>
                <a:srgbClr val="FFC300"/>
              </a:solidFill>
            </a:endParaRPr>
          </a:p>
        </p:txBody>
      </p:sp>
      <p:sp>
        <p:nvSpPr>
          <p:cNvPr id="325" name="Google Shape;325;p27"/>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26" name="Google Shape;326;p27"/>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27" name="Google Shape;327;p27"/>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28" name="Google Shape;328;p27"/>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29" name="Google Shape;329;p27"/>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Sources for survey results</a:t>
            </a:r>
            <a:endParaRPr sz="1200" dirty="0">
              <a:solidFill>
                <a:schemeClr val="tx1"/>
              </a:solidFill>
            </a:endParaRPr>
          </a:p>
          <a:p>
            <a:pPr marL="0" lvl="0" indent="0" algn="l" rtl="0">
              <a:spcBef>
                <a:spcPts val="0"/>
              </a:spcBef>
              <a:spcAft>
                <a:spcPts val="0"/>
              </a:spcAft>
              <a:buNone/>
            </a:pPr>
            <a:r>
              <a:rPr lang="en" sz="1200" dirty="0">
                <a:solidFill>
                  <a:schemeClr val="tx1"/>
                </a:solidFill>
              </a:rPr>
              <a:t>SWE &amp; NOR: http://</a:t>
            </a:r>
            <a:r>
              <a:rPr lang="en" sz="1200" dirty="0" err="1">
                <a:solidFill>
                  <a:schemeClr val="tx1"/>
                </a:solidFill>
              </a:rPr>
              <a:t>www.gapminder.org</a:t>
            </a:r>
            <a:r>
              <a:rPr lang="en" sz="1200" dirty="0">
                <a:solidFill>
                  <a:schemeClr val="tx1"/>
                </a:solidFill>
              </a:rPr>
              <a:t>/</a:t>
            </a:r>
            <a:r>
              <a:rPr lang="en" sz="1200" dirty="0" err="1">
                <a:solidFill>
                  <a:schemeClr val="tx1"/>
                </a:solidFill>
              </a:rPr>
              <a:t>GapminderMedia</a:t>
            </a:r>
            <a:r>
              <a:rPr lang="en" sz="1200" dirty="0">
                <a:solidFill>
                  <a:schemeClr val="tx1"/>
                </a:solidFill>
              </a:rPr>
              <a:t>/wp-uploads/Novus-Gapminder-Ignorance-Survey-SWE-NO-nov_dec_20131.pdf</a:t>
            </a:r>
            <a:endParaRPr sz="1200" dirty="0">
              <a:solidFill>
                <a:schemeClr val="tx1"/>
              </a:solidFill>
            </a:endParaRPr>
          </a:p>
          <a:p>
            <a:pPr marL="0" lvl="0" indent="0" algn="l" rtl="0">
              <a:spcBef>
                <a:spcPts val="0"/>
              </a:spcBef>
              <a:spcAft>
                <a:spcPts val="0"/>
              </a:spcAft>
              <a:buNone/>
            </a:pPr>
            <a:r>
              <a:rPr lang="en" sz="1200" dirty="0">
                <a:solidFill>
                  <a:schemeClr val="tx1"/>
                </a:solidFill>
              </a:rPr>
              <a:t>US: http://</a:t>
            </a:r>
            <a:r>
              <a:rPr lang="en" sz="1200" dirty="0" err="1">
                <a:solidFill>
                  <a:schemeClr val="tx1"/>
                </a:solidFill>
              </a:rPr>
              <a:t>www.novus.se</a:t>
            </a:r>
            <a:r>
              <a:rPr lang="en" sz="1200" dirty="0">
                <a:solidFill>
                  <a:schemeClr val="tx1"/>
                </a:solidFill>
              </a:rPr>
              <a:t>/media/29390/novus-gapminder_ignorance_survey_us_nov_2013.pdf</a:t>
            </a:r>
            <a:endParaRPr sz="1200" dirty="0">
              <a:solidFill>
                <a:schemeClr val="tx1"/>
              </a:solidFill>
            </a:endParaRPr>
          </a:p>
        </p:txBody>
      </p:sp>
    </p:spTree>
    <p:extLst>
      <p:ext uri="{BB962C8B-B14F-4D97-AF65-F5344CB8AC3E}">
        <p14:creationId xmlns:p14="http://schemas.microsoft.com/office/powerpoint/2010/main" val="3458192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35" name="Google Shape;335;p28"/>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39" name="Google Shape;339;p28"/>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42" name="Google Shape;342;p28"/>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43" name="Google Shape;343;p28"/>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44" name="Google Shape;344;p28"/>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45" name="Google Shape;345;p28"/>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46" name="Google Shape;346;p28"/>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47" name="Google Shape;347;p28"/>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48" name="Google Shape;348;p28"/>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49" name="Google Shape;349;p28"/>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50" name="Google Shape;350;p28"/>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51" name="Google Shape;351;p28"/>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52" name="Google Shape;352;p28"/>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53" name="Google Shape;353;p28"/>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54" name="Google Shape;354;p28"/>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5" name="Google Shape;355;p28"/>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6" name="Google Shape;356;p28"/>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57" name="Google Shape;357;p28"/>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58" name="Google Shape;358;p28"/>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59" name="Google Shape;359;p28"/>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60" name="Google Shape;360;p28"/>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61" name="Google Shape;361;p28"/>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62" name="Google Shape;362;p28"/>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63" name="Google Shape;363;p28"/>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64" name="Google Shape;364;p28"/>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rPr>
              <a:t>Sources for survey results</a:t>
            </a:r>
            <a:endParaRPr sz="1200" dirty="0">
              <a:solidFill>
                <a:srgbClr val="FFFFFF"/>
              </a:solidFill>
            </a:endParaRPr>
          </a:p>
          <a:p>
            <a:pPr marL="0" lvl="0" indent="0" algn="l" rtl="0">
              <a:spcBef>
                <a:spcPts val="0"/>
              </a:spcBef>
              <a:spcAft>
                <a:spcPts val="0"/>
              </a:spcAft>
              <a:buNone/>
            </a:pPr>
            <a:r>
              <a:rPr lang="en" sz="1200" dirty="0">
                <a:solidFill>
                  <a:srgbClr val="FFFFFF"/>
                </a:solidFill>
              </a:rPr>
              <a:t>SWE &amp; NOR: http://</a:t>
            </a:r>
            <a:r>
              <a:rPr lang="en" sz="1200" dirty="0" err="1">
                <a:solidFill>
                  <a:srgbClr val="FFFFFF"/>
                </a:solidFill>
              </a:rPr>
              <a:t>www.gapminder.org</a:t>
            </a:r>
            <a:r>
              <a:rPr lang="en" sz="1200" dirty="0">
                <a:solidFill>
                  <a:srgbClr val="FFFFFF"/>
                </a:solidFill>
              </a:rPr>
              <a:t>/</a:t>
            </a:r>
            <a:r>
              <a:rPr lang="en" sz="1200" dirty="0" err="1">
                <a:solidFill>
                  <a:srgbClr val="FFFFFF"/>
                </a:solidFill>
              </a:rPr>
              <a:t>GapminderMedia</a:t>
            </a:r>
            <a:r>
              <a:rPr lang="en" sz="1200" dirty="0">
                <a:solidFill>
                  <a:srgbClr val="FFFFFF"/>
                </a:solidFill>
              </a:rPr>
              <a:t>/wp-uploads/Novus-Gapminder-Ignorance-Survey-SWE-NO-nov_dec_20131.pdf</a:t>
            </a:r>
            <a:endParaRPr sz="1200" dirty="0">
              <a:solidFill>
                <a:srgbClr val="FFFFFF"/>
              </a:solidFill>
            </a:endParaRPr>
          </a:p>
          <a:p>
            <a:pPr marL="0" lvl="0" indent="0" algn="l" rtl="0">
              <a:spcBef>
                <a:spcPts val="0"/>
              </a:spcBef>
              <a:spcAft>
                <a:spcPts val="0"/>
              </a:spcAft>
              <a:buNone/>
            </a:pPr>
            <a:r>
              <a:rPr lang="en" sz="1200" dirty="0">
                <a:solidFill>
                  <a:srgbClr val="FFFFFF"/>
                </a:solidFill>
              </a:rPr>
              <a:t>US: http://</a:t>
            </a:r>
            <a:r>
              <a:rPr lang="en" sz="1200" dirty="0" err="1">
                <a:solidFill>
                  <a:srgbClr val="FFFFFF"/>
                </a:solidFill>
              </a:rPr>
              <a:t>www.novus.se</a:t>
            </a:r>
            <a:r>
              <a:rPr lang="en" sz="1200" dirty="0">
                <a:solidFill>
                  <a:srgbClr val="FFFFFF"/>
                </a:solidFill>
              </a:rPr>
              <a:t>/media/29390/novus-gapminder_ignorance_survey_us_nov_2013.pdf</a:t>
            </a:r>
            <a:endParaRPr sz="1200" dirty="0">
              <a:solidFill>
                <a:srgbClr val="FFFFFF"/>
              </a:solidFill>
            </a:endParaRPr>
          </a:p>
        </p:txBody>
      </p:sp>
    </p:spTree>
    <p:extLst>
      <p:ext uri="{BB962C8B-B14F-4D97-AF65-F5344CB8AC3E}">
        <p14:creationId xmlns:p14="http://schemas.microsoft.com/office/powerpoint/2010/main" val="395715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70" name="Google Shape;370;p29"/>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74" name="Google Shape;374;p29"/>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77" name="Google Shape;377;p29"/>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78" name="Google Shape;378;p29"/>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79" name="Google Shape;379;p29"/>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80" name="Google Shape;380;p29"/>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81" name="Google Shape;381;p29"/>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82" name="Google Shape;382;p29"/>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83" name="Google Shape;383;p29"/>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84" name="Google Shape;384;p29"/>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85" name="Google Shape;385;p29"/>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86" name="Google Shape;386;p29"/>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87" name="Google Shape;387;p29"/>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88" name="Google Shape;388;p29"/>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89" name="Google Shape;389;p29"/>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0" name="Google Shape;390;p29"/>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1" name="Google Shape;391;p29"/>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92" name="Google Shape;392;p29"/>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93" name="Google Shape;393;p29"/>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94" name="Google Shape;394;p29"/>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95" name="Google Shape;395;p29"/>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96" name="Google Shape;396;p29"/>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97" name="Google Shape;397;p29"/>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98" name="Google Shape;398;p29"/>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99" name="Google Shape;399;p29"/>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83132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dirty="0">
                <a:solidFill>
                  <a:schemeClr val="hlink"/>
                </a:solidFill>
                <a:hlinkClick r:id="rId3"/>
              </a:rPr>
              <a:t>World's Income Distribution</a:t>
            </a:r>
            <a:endParaRPr sz="4800" dirty="0"/>
          </a:p>
          <a:p>
            <a:pPr marL="0" lvl="0" indent="0" algn="l" rtl="0">
              <a:spcBef>
                <a:spcPts val="0"/>
              </a:spcBef>
              <a:spcAft>
                <a:spcPts val="0"/>
              </a:spcAft>
              <a:buNone/>
            </a:pPr>
            <a:endParaRPr dirty="0"/>
          </a:p>
        </p:txBody>
      </p:sp>
      <p:sp>
        <p:nvSpPr>
          <p:cNvPr id="405" name="Google Shape;405;p3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Preconceived ideas</a:t>
            </a:r>
            <a:endParaRPr sz="4800"/>
          </a:p>
          <a:p>
            <a:pPr marL="0" lvl="0" indent="0" algn="ctr" rtl="0">
              <a:spcBef>
                <a:spcPts val="0"/>
              </a:spcBef>
              <a:spcAft>
                <a:spcPts val="0"/>
              </a:spcAft>
              <a:buNone/>
            </a:pPr>
            <a:endParaRPr sz="3600"/>
          </a:p>
        </p:txBody>
      </p:sp>
    </p:spTree>
    <p:extLst>
      <p:ext uri="{BB962C8B-B14F-4D97-AF65-F5344CB8AC3E}">
        <p14:creationId xmlns:p14="http://schemas.microsoft.com/office/powerpoint/2010/main" val="41162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405050"/>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lang="en-US" sz="2200" spc="-98" dirty="0"/>
              <a:t>A</a:t>
            </a:r>
            <a:r>
              <a:rPr sz="2200" spc="-98" dirty="0"/>
              <a:t>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lang="en-US" sz="2200" spc="-86" dirty="0"/>
              <a:t>U</a:t>
            </a:r>
            <a:r>
              <a:rPr sz="2200" spc="-86" dirty="0"/>
              <a:t>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lang="en-US" sz="2200" dirty="0"/>
          </a:p>
          <a:p>
            <a:pPr marL="523875" lvl="5" indent="-171450">
              <a:lnSpc>
                <a:spcPts val="1958"/>
              </a:lnSpc>
              <a:buChar char="•"/>
              <a:tabLst>
                <a:tab pos="523875" algn="l"/>
                <a:tab pos="524351" algn="l"/>
              </a:tabLst>
            </a:pPr>
            <a:r>
              <a:rPr lang="en-US" sz="2200" spc="-30" dirty="0"/>
              <a:t>Examples: W</a:t>
            </a:r>
            <a:r>
              <a:rPr sz="2200" spc="-30" dirty="0"/>
              <a:t>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98F-4135-1744-8D8E-665F986C8AE5}"/>
              </a:ext>
            </a:extLst>
          </p:cNvPr>
          <p:cNvSpPr>
            <a:spLocks noGrp="1"/>
          </p:cNvSpPr>
          <p:nvPr>
            <p:ph type="title"/>
          </p:nvPr>
        </p:nvSpPr>
        <p:spPr/>
        <p:txBody>
          <a:bodyPr/>
          <a:lstStyle/>
          <a:p>
            <a:r>
              <a:rPr lang="en-US" dirty="0"/>
              <a:t>To make those data visualization with messages - </a:t>
            </a:r>
          </a:p>
        </p:txBody>
      </p:sp>
      <p:sp>
        <p:nvSpPr>
          <p:cNvPr id="3" name="Text Placeholder 2">
            <a:extLst>
              <a:ext uri="{FF2B5EF4-FFF2-40B4-BE49-F238E27FC236}">
                <a16:creationId xmlns:a16="http://schemas.microsoft.com/office/drawing/2014/main" id="{DF01CE39-4E63-9A47-9C34-791B54E96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553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41</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18995"/>
            <a:ext cx="7779328" cy="485069"/>
          </a:xfrm>
          <a:prstGeom prst="rect">
            <a:avLst/>
          </a:prstGeom>
        </p:spPr>
        <p:txBody>
          <a:bodyPr spcFirstLastPara="1" vert="horz" wrap="square" lIns="0" tIns="10478" rIns="0" bIns="0" rtlCol="0" anchor="t" anchorCtr="0">
            <a:spAutoFit/>
          </a:bodyPr>
          <a:lstStyle/>
          <a:p>
            <a:pPr marL="9525">
              <a:spcBef>
                <a:spcPts val="83"/>
              </a:spcBef>
            </a:pPr>
            <a:r>
              <a:rPr lang="en-US" sz="3000" spc="26" dirty="0"/>
              <a:t>”</a:t>
            </a:r>
            <a:r>
              <a:rPr lang="en-US" sz="3000" spc="26" dirty="0">
                <a:solidFill>
                  <a:srgbClr val="C00000"/>
                </a:solidFill>
              </a:rPr>
              <a:t>Need</a:t>
            </a:r>
            <a:r>
              <a:rPr lang="en-US" sz="3000" spc="26" dirty="0"/>
              <a:t>” for </a:t>
            </a:r>
            <a:r>
              <a:rPr sz="3000" spc="26" dirty="0"/>
              <a:t>Task-specific </a:t>
            </a:r>
            <a:r>
              <a:rPr sz="3000" spc="53" dirty="0"/>
              <a:t>Visualization</a:t>
            </a:r>
            <a:r>
              <a:rPr sz="3000" spc="-307" dirty="0"/>
              <a:t> </a:t>
            </a:r>
            <a:r>
              <a:rPr sz="3000" spc="38" dirty="0"/>
              <a:t>Design</a:t>
            </a:r>
            <a:endParaRPr sz="3000" dirty="0"/>
          </a:p>
        </p:txBody>
      </p:sp>
      <p:sp>
        <p:nvSpPr>
          <p:cNvPr id="3" name="object 3"/>
          <p:cNvSpPr txBox="1"/>
          <p:nvPr/>
        </p:nvSpPr>
        <p:spPr>
          <a:xfrm>
            <a:off x="256309" y="814270"/>
            <a:ext cx="8409710" cy="4329230"/>
          </a:xfrm>
          <a:prstGeom prst="rect">
            <a:avLst/>
          </a:prstGeom>
        </p:spPr>
        <p:txBody>
          <a:bodyPr vert="horz" wrap="square" lIns="0" tIns="10001" rIns="0" bIns="0" rtlCol="0">
            <a:spAutoFit/>
          </a:bodyPr>
          <a:lstStyle/>
          <a:p>
            <a:pPr marL="267653" marR="272415" indent="-258128">
              <a:spcBef>
                <a:spcPts val="79"/>
              </a:spcBef>
              <a:buFont typeface="Arial"/>
              <a:buChar char="•"/>
              <a:tabLst>
                <a:tab pos="267653" algn="l"/>
                <a:tab pos="268129" algn="l"/>
              </a:tabLst>
            </a:pPr>
            <a:r>
              <a:rPr sz="2400" spc="-180" dirty="0">
                <a:solidFill>
                  <a:schemeClr val="tx1"/>
                </a:solidFill>
                <a:latin typeface="Arial" charset="0"/>
                <a:ea typeface="Arial" charset="0"/>
                <a:cs typeface="Arial" charset="0"/>
              </a:rPr>
              <a:t>LA </a:t>
            </a:r>
            <a:r>
              <a:rPr sz="2400" spc="38" dirty="0">
                <a:solidFill>
                  <a:schemeClr val="tx1"/>
                </a:solidFill>
                <a:latin typeface="Arial" charset="0"/>
                <a:ea typeface="Arial" charset="0"/>
                <a:cs typeface="Arial" charset="0"/>
              </a:rPr>
              <a:t>Treinish, </a:t>
            </a:r>
            <a:r>
              <a:rPr sz="2400" spc="19" dirty="0">
                <a:solidFill>
                  <a:schemeClr val="tx1"/>
                </a:solidFill>
                <a:latin typeface="Arial" charset="0"/>
                <a:ea typeface="Arial" charset="0"/>
                <a:cs typeface="Arial" charset="0"/>
              </a:rPr>
              <a:t>Task-specific </a:t>
            </a:r>
            <a:r>
              <a:rPr sz="2400" spc="56" dirty="0">
                <a:solidFill>
                  <a:schemeClr val="tx1"/>
                </a:solidFill>
                <a:latin typeface="Arial" charset="0"/>
                <a:ea typeface="Arial" charset="0"/>
                <a:cs typeface="Arial" charset="0"/>
              </a:rPr>
              <a:t>visualization </a:t>
            </a:r>
            <a:r>
              <a:rPr sz="2400" spc="45" dirty="0">
                <a:solidFill>
                  <a:schemeClr val="tx1"/>
                </a:solidFill>
                <a:latin typeface="Arial" charset="0"/>
                <a:ea typeface="Arial" charset="0"/>
                <a:cs typeface="Arial" charset="0"/>
              </a:rPr>
              <a:t>design,  </a:t>
            </a:r>
            <a:r>
              <a:rPr sz="2400" spc="-64" dirty="0">
                <a:solidFill>
                  <a:schemeClr val="tx1"/>
                </a:solidFill>
                <a:latin typeface="Arial" charset="0"/>
                <a:ea typeface="Arial" charset="0"/>
                <a:cs typeface="Arial" charset="0"/>
              </a:rPr>
              <a:t>IEEE</a:t>
            </a:r>
            <a:r>
              <a:rPr sz="2400" spc="-68"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Computer</a:t>
            </a:r>
            <a:r>
              <a:rPr sz="2400" spc="-90"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Graphics</a:t>
            </a:r>
            <a:r>
              <a:rPr sz="2400" spc="-101"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and</a:t>
            </a:r>
            <a:r>
              <a:rPr sz="2400" spc="-79"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Applications,</a:t>
            </a:r>
            <a:r>
              <a:rPr sz="2400" spc="-94" dirty="0">
                <a:solidFill>
                  <a:schemeClr val="tx1"/>
                </a:solidFill>
                <a:latin typeface="Arial" charset="0"/>
                <a:ea typeface="Arial" charset="0"/>
                <a:cs typeface="Arial" charset="0"/>
              </a:rPr>
              <a:t> </a:t>
            </a:r>
            <a:r>
              <a:rPr sz="2400" spc="116" dirty="0">
                <a:solidFill>
                  <a:schemeClr val="tx1"/>
                </a:solidFill>
                <a:latin typeface="Arial" charset="0"/>
                <a:ea typeface="Arial" charset="0"/>
                <a:cs typeface="Arial" charset="0"/>
              </a:rPr>
              <a:t>1999</a:t>
            </a:r>
            <a:endParaRPr sz="2400" dirty="0">
              <a:solidFill>
                <a:schemeClr val="tx1"/>
              </a:solidFill>
              <a:latin typeface="Arial" charset="0"/>
              <a:ea typeface="Arial" charset="0"/>
              <a:cs typeface="Arial" charset="0"/>
            </a:endParaRPr>
          </a:p>
          <a:p>
            <a:pPr>
              <a:spcBef>
                <a:spcPts val="38"/>
              </a:spcBef>
              <a:buClr>
                <a:srgbClr val="FFFFFF"/>
              </a:buClr>
              <a:buFont typeface="Arial"/>
              <a:buChar char="•"/>
            </a:pPr>
            <a:endParaRPr sz="2400" dirty="0">
              <a:solidFill>
                <a:schemeClr val="tx1"/>
              </a:solidFill>
              <a:latin typeface="Arial" charset="0"/>
              <a:ea typeface="Arial" charset="0"/>
              <a:cs typeface="Arial" charset="0"/>
            </a:endParaRPr>
          </a:p>
          <a:p>
            <a:pPr marL="267653" marR="40005" indent="-258128">
              <a:spcBef>
                <a:spcPts val="4"/>
              </a:spcBef>
              <a:buFont typeface="Arial"/>
              <a:buChar char="•"/>
              <a:tabLst>
                <a:tab pos="267653" algn="l"/>
                <a:tab pos="268129" algn="l"/>
              </a:tabLst>
            </a:pPr>
            <a:r>
              <a:rPr sz="2400" spc="45" dirty="0">
                <a:solidFill>
                  <a:schemeClr val="tx1"/>
                </a:solidFill>
                <a:latin typeface="Arial" charset="0"/>
                <a:ea typeface="Arial" charset="0"/>
                <a:cs typeface="Arial" charset="0"/>
              </a:rPr>
              <a:t>Generalized</a:t>
            </a:r>
            <a:r>
              <a:rPr sz="2400" spc="-94"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r>
              <a:rPr sz="2400" spc="-13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systems</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are</a:t>
            </a:r>
            <a:r>
              <a:rPr sz="2400" spc="-71"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less</a:t>
            </a:r>
            <a:r>
              <a:rPr sz="2400" spc="-68"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suitable  </a:t>
            </a:r>
            <a:r>
              <a:rPr sz="2400" spc="49" dirty="0">
                <a:solidFill>
                  <a:schemeClr val="tx1"/>
                </a:solidFill>
                <a:latin typeface="Arial" charset="0"/>
                <a:ea typeface="Arial" charset="0"/>
                <a:cs typeface="Arial" charset="0"/>
              </a:rPr>
              <a:t>for </a:t>
            </a:r>
            <a:r>
              <a:rPr sz="2400" spc="86" dirty="0">
                <a:solidFill>
                  <a:schemeClr val="tx1"/>
                </a:solidFill>
                <a:latin typeface="Arial" charset="0"/>
                <a:ea typeface="Arial" charset="0"/>
                <a:cs typeface="Arial" charset="0"/>
              </a:rPr>
              <a:t>environments </a:t>
            </a:r>
            <a:r>
              <a:rPr sz="2400" spc="90" dirty="0">
                <a:solidFill>
                  <a:schemeClr val="tx1"/>
                </a:solidFill>
                <a:latin typeface="Arial" charset="0"/>
                <a:ea typeface="Arial" charset="0"/>
                <a:cs typeface="Arial" charset="0"/>
              </a:rPr>
              <a:t>with </a:t>
            </a:r>
            <a:r>
              <a:rPr sz="2400" spc="26" dirty="0">
                <a:solidFill>
                  <a:schemeClr val="tx1"/>
                </a:solidFill>
                <a:latin typeface="Arial" charset="0"/>
                <a:ea typeface="Arial" charset="0"/>
                <a:cs typeface="Arial" charset="0"/>
              </a:rPr>
              <a:t>specific </a:t>
            </a:r>
            <a:r>
              <a:rPr sz="2400" spc="83" dirty="0">
                <a:solidFill>
                  <a:schemeClr val="tx1"/>
                </a:solidFill>
                <a:latin typeface="Arial" charset="0"/>
                <a:ea typeface="Arial" charset="0"/>
                <a:cs typeface="Arial" charset="0"/>
              </a:rPr>
              <a:t>tasks </a:t>
            </a:r>
            <a:r>
              <a:rPr sz="2400" spc="109" dirty="0">
                <a:solidFill>
                  <a:schemeClr val="tx1"/>
                </a:solidFill>
                <a:latin typeface="Arial" charset="0"/>
                <a:ea typeface="Arial" charset="0"/>
                <a:cs typeface="Arial" charset="0"/>
              </a:rPr>
              <a:t>and </a:t>
            </a:r>
            <a:r>
              <a:rPr sz="2400" spc="113" dirty="0">
                <a:solidFill>
                  <a:schemeClr val="tx1"/>
                </a:solidFill>
                <a:latin typeface="Arial" charset="0"/>
                <a:ea typeface="Arial" charset="0"/>
                <a:cs typeface="Arial" charset="0"/>
              </a:rPr>
              <a:t>user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83" dirty="0">
                <a:solidFill>
                  <a:schemeClr val="tx1"/>
                </a:solidFill>
                <a:latin typeface="Arial" charset="0"/>
                <a:ea typeface="Arial" charset="0"/>
                <a:cs typeface="Arial" charset="0"/>
              </a:rPr>
              <a:t>Prototypes</a:t>
            </a:r>
            <a:r>
              <a:rPr sz="2400" spc="-86"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help</a:t>
            </a:r>
            <a:r>
              <a:rPr sz="2400" spc="-71"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with</a:t>
            </a:r>
            <a:r>
              <a:rPr sz="2400" spc="-101" dirty="0">
                <a:solidFill>
                  <a:schemeClr val="tx1"/>
                </a:solidFill>
                <a:latin typeface="Arial" charset="0"/>
                <a:ea typeface="Arial" charset="0"/>
                <a:cs typeface="Arial" charset="0"/>
              </a:rPr>
              <a:t> </a:t>
            </a:r>
            <a:r>
              <a:rPr sz="2400" spc="68" dirty="0">
                <a:solidFill>
                  <a:schemeClr val="tx1"/>
                </a:solidFill>
                <a:latin typeface="Arial" charset="0"/>
                <a:ea typeface="Arial" charset="0"/>
                <a:cs typeface="Arial" charset="0"/>
              </a:rPr>
              <a:t>defining/refining</a:t>
            </a:r>
            <a:r>
              <a:rPr sz="2400" spc="-90"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sz="2400" spc="64" dirty="0">
                <a:solidFill>
                  <a:schemeClr val="tx1"/>
                </a:solidFill>
                <a:latin typeface="Arial" charset="0"/>
                <a:ea typeface="Arial" charset="0"/>
                <a:cs typeface="Arial" charset="0"/>
              </a:rPr>
              <a:t>Iterative</a:t>
            </a:r>
            <a:r>
              <a:rPr sz="2400" spc="-120"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process</a:t>
            </a:r>
            <a:r>
              <a:rPr sz="2400" spc="-75" dirty="0">
                <a:solidFill>
                  <a:schemeClr val="tx1"/>
                </a:solidFill>
                <a:latin typeface="Arial" charset="0"/>
                <a:ea typeface="Arial" charset="0"/>
                <a:cs typeface="Arial" charset="0"/>
              </a:rPr>
              <a:t> </a:t>
            </a:r>
            <a:r>
              <a:rPr sz="2400" spc="4" dirty="0">
                <a:solidFill>
                  <a:schemeClr val="tx1"/>
                </a:solidFill>
                <a:latin typeface="Arial" charset="0"/>
                <a:ea typeface="Arial" charset="0"/>
                <a:cs typeface="Arial" charset="0"/>
              </a:rPr>
              <a:t>of</a:t>
            </a:r>
            <a:r>
              <a:rPr sz="2400" spc="-75"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developing</a:t>
            </a:r>
            <a:r>
              <a:rPr sz="2400" spc="-113"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novel</a:t>
            </a:r>
            <a:r>
              <a:rPr sz="2400" spc="-75"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techniques</a:t>
            </a:r>
            <a:r>
              <a:rPr sz="2400" spc="-120"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  </a:t>
            </a:r>
            <a:r>
              <a:rPr sz="2400" spc="53" dirty="0">
                <a:solidFill>
                  <a:schemeClr val="tx1"/>
                </a:solidFill>
                <a:latin typeface="Arial" charset="0"/>
                <a:ea typeface="Arial" charset="0"/>
                <a:cs typeface="Arial" charset="0"/>
              </a:rPr>
              <a:t>converge</a:t>
            </a:r>
            <a:r>
              <a:rPr sz="2400" spc="-98" dirty="0">
                <a:solidFill>
                  <a:schemeClr val="tx1"/>
                </a:solidFill>
                <a:latin typeface="Arial" charset="0"/>
                <a:ea typeface="Arial" charset="0"/>
                <a:cs typeface="Arial" charset="0"/>
              </a:rPr>
              <a:t> </a:t>
            </a:r>
            <a:r>
              <a:rPr sz="2400" spc="98" dirty="0">
                <a:solidFill>
                  <a:schemeClr val="tx1"/>
                </a:solidFill>
                <a:latin typeface="Arial" charset="0"/>
                <a:ea typeface="Arial" charset="0"/>
                <a:cs typeface="Arial" charset="0"/>
              </a:rPr>
              <a:t>on</a:t>
            </a:r>
            <a:r>
              <a:rPr sz="2400" spc="-7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meeting</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86"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lang="en-US" sz="2400" spc="101" dirty="0">
                <a:solidFill>
                  <a:schemeClr val="tx1"/>
                </a:solidFill>
                <a:latin typeface="Arial" charset="0"/>
                <a:ea typeface="Arial" charset="0"/>
                <a:cs typeface="Arial" charset="0"/>
              </a:rPr>
              <a:t>We may still want to design/code visualizations for your need!</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3151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7104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7500" y="317631"/>
            <a:ext cx="3798963" cy="574884"/>
          </a:xfrm>
          <a:prstGeom prst="rect">
            <a:avLst/>
          </a:prstGeom>
        </p:spPr>
        <p:txBody>
          <a:bodyPr spcFirstLastPara="1" vert="horz" wrap="square" lIns="0" tIns="7984" rIns="0" bIns="0" rtlCol="0" anchor="t" anchorCtr="0">
            <a:spAutoFit/>
          </a:bodyPr>
          <a:lstStyle/>
          <a:p>
            <a:pPr marL="8405">
              <a:spcBef>
                <a:spcPts val="63"/>
              </a:spcBef>
            </a:pPr>
            <a:r>
              <a:rPr sz="3600" spc="-103" dirty="0"/>
              <a:t>Design</a:t>
            </a:r>
            <a:r>
              <a:rPr sz="3600" spc="-192" dirty="0"/>
              <a:t> </a:t>
            </a:r>
            <a:r>
              <a:rPr sz="3600" spc="-106" dirty="0"/>
              <a:t>Excellence</a:t>
            </a:r>
            <a:endParaRPr sz="3600" dirty="0"/>
          </a:p>
        </p:txBody>
      </p:sp>
      <p:sp>
        <p:nvSpPr>
          <p:cNvPr id="3" name="object 3"/>
          <p:cNvSpPr txBox="1"/>
          <p:nvPr/>
        </p:nvSpPr>
        <p:spPr>
          <a:xfrm>
            <a:off x="651164" y="1157041"/>
            <a:ext cx="7855526" cy="2498911"/>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600" spc="-3" dirty="0">
                <a:solidFill>
                  <a:schemeClr val="tx1"/>
                </a:solidFill>
                <a:latin typeface="Arial Unicode MS"/>
                <a:cs typeface="Arial Unicode MS"/>
              </a:rPr>
              <a:t>“Well</a:t>
            </a:r>
            <a:r>
              <a:rPr sz="2600" spc="-122" dirty="0">
                <a:solidFill>
                  <a:schemeClr val="tx1"/>
                </a:solidFill>
                <a:latin typeface="Arial Unicode MS"/>
                <a:cs typeface="Arial Unicode MS"/>
              </a:rPr>
              <a:t> </a:t>
            </a:r>
            <a:r>
              <a:rPr sz="2600" spc="-50" dirty="0">
                <a:solidFill>
                  <a:schemeClr val="tx1"/>
                </a:solidFill>
                <a:latin typeface="Arial Unicode MS"/>
                <a:cs typeface="Arial Unicode MS"/>
              </a:rPr>
              <a:t>designed</a:t>
            </a:r>
            <a:r>
              <a:rPr sz="2600" spc="-126" dirty="0">
                <a:solidFill>
                  <a:schemeClr val="tx1"/>
                </a:solidFill>
                <a:latin typeface="Arial Unicode MS"/>
                <a:cs typeface="Arial Unicode MS"/>
              </a:rPr>
              <a:t> </a:t>
            </a:r>
            <a:r>
              <a:rPr sz="2600" spc="-20" dirty="0">
                <a:solidFill>
                  <a:schemeClr val="tx1"/>
                </a:solidFill>
                <a:latin typeface="Arial Unicode MS"/>
                <a:cs typeface="Arial Unicode MS"/>
              </a:rPr>
              <a:t>presentations</a:t>
            </a:r>
            <a:r>
              <a:rPr sz="2600" spc="-122" dirty="0">
                <a:solidFill>
                  <a:schemeClr val="tx1"/>
                </a:solidFill>
                <a:latin typeface="Arial Unicode MS"/>
                <a:cs typeface="Arial Unicode MS"/>
              </a:rPr>
              <a:t> </a:t>
            </a:r>
            <a:r>
              <a:rPr sz="2600" dirty="0">
                <a:solidFill>
                  <a:schemeClr val="tx1"/>
                </a:solidFill>
                <a:latin typeface="Arial Unicode MS"/>
                <a:cs typeface="Arial Unicode MS"/>
              </a:rPr>
              <a:t>of</a:t>
            </a:r>
            <a:r>
              <a:rPr sz="2600" spc="-113" dirty="0">
                <a:solidFill>
                  <a:schemeClr val="tx1"/>
                </a:solidFill>
                <a:latin typeface="Arial Unicode MS"/>
                <a:cs typeface="Arial Unicode MS"/>
              </a:rPr>
              <a:t> </a:t>
            </a:r>
            <a:r>
              <a:rPr sz="2600" spc="3" dirty="0">
                <a:solidFill>
                  <a:schemeClr val="tx1"/>
                </a:solidFill>
                <a:latin typeface="Arial Unicode MS"/>
                <a:cs typeface="Arial Unicode MS"/>
              </a:rPr>
              <a:t>interesting</a:t>
            </a:r>
            <a:r>
              <a:rPr sz="2600" spc="-122" dirty="0">
                <a:solidFill>
                  <a:schemeClr val="tx1"/>
                </a:solidFill>
                <a:latin typeface="Arial Unicode MS"/>
                <a:cs typeface="Arial Unicode MS"/>
              </a:rPr>
              <a:t> </a:t>
            </a:r>
            <a:r>
              <a:rPr sz="2600" spc="-36" dirty="0">
                <a:solidFill>
                  <a:schemeClr val="tx1"/>
                </a:solidFill>
                <a:latin typeface="Arial Unicode MS"/>
                <a:cs typeface="Arial Unicode MS"/>
              </a:rPr>
              <a:t>data  </a:t>
            </a:r>
            <a:r>
              <a:rPr sz="2600" spc="-46" dirty="0">
                <a:solidFill>
                  <a:schemeClr val="tx1"/>
                </a:solidFill>
                <a:latin typeface="Arial Unicode MS"/>
                <a:cs typeface="Arial Unicode MS"/>
              </a:rPr>
              <a:t>are </a:t>
            </a:r>
            <a:r>
              <a:rPr sz="2600" spc="-126" dirty="0">
                <a:solidFill>
                  <a:schemeClr val="tx1"/>
                </a:solidFill>
                <a:latin typeface="Arial Unicode MS"/>
                <a:cs typeface="Arial Unicode MS"/>
              </a:rPr>
              <a:t>a </a:t>
            </a:r>
            <a:r>
              <a:rPr sz="2600" spc="13" dirty="0">
                <a:solidFill>
                  <a:schemeClr val="tx1"/>
                </a:solidFill>
                <a:latin typeface="Arial Unicode MS"/>
                <a:cs typeface="Arial Unicode MS"/>
              </a:rPr>
              <a:t>matter </a:t>
            </a:r>
            <a:r>
              <a:rPr sz="2600" dirty="0">
                <a:solidFill>
                  <a:schemeClr val="tx1"/>
                </a:solidFill>
                <a:latin typeface="Arial Unicode MS"/>
                <a:cs typeface="Arial Unicode MS"/>
              </a:rPr>
              <a:t>of</a:t>
            </a:r>
            <a:r>
              <a:rPr lang="en-US" sz="2600" dirty="0">
                <a:solidFill>
                  <a:schemeClr val="tx1"/>
                </a:solidFill>
                <a:latin typeface="Arial Unicode MS"/>
                <a:cs typeface="Arial Unicode MS"/>
              </a:rPr>
              <a:t>: </a:t>
            </a:r>
          </a:p>
          <a:p>
            <a:pPr marL="235336" marR="3362" lvl="1" indent="-226931">
              <a:spcBef>
                <a:spcPts val="66"/>
              </a:spcBef>
              <a:buFont typeface="Arial"/>
              <a:buChar char="•"/>
              <a:tabLst>
                <a:tab pos="234916" algn="l"/>
                <a:tab pos="235336" algn="l"/>
              </a:tabLst>
            </a:pPr>
            <a:r>
              <a:rPr lang="en-US" sz="2600" spc="-66" dirty="0">
                <a:solidFill>
                  <a:schemeClr val="tx1"/>
                </a:solidFill>
                <a:latin typeface="Arial Unicode MS"/>
                <a:cs typeface="Arial Unicode MS"/>
              </a:rPr>
              <a:t>S</a:t>
            </a:r>
            <a:r>
              <a:rPr sz="2600" spc="-66" dirty="0">
                <a:solidFill>
                  <a:schemeClr val="tx1"/>
                </a:solidFill>
                <a:latin typeface="Arial Unicode MS"/>
                <a:cs typeface="Arial Unicode MS"/>
              </a:rPr>
              <a:t>ubstance</a:t>
            </a:r>
            <a:r>
              <a:rPr lang="en-US" sz="2600" spc="-66" dirty="0">
                <a:solidFill>
                  <a:schemeClr val="tx1"/>
                </a:solidFill>
                <a:latin typeface="Arial Unicode MS"/>
                <a:cs typeface="Arial Unicode MS"/>
              </a:rPr>
              <a:t>,</a:t>
            </a:r>
          </a:p>
          <a:p>
            <a:pPr marL="235336" marR="3362" lvl="1" indent="-226931">
              <a:spcBef>
                <a:spcPts val="66"/>
              </a:spcBef>
              <a:buFont typeface="Arial"/>
              <a:buChar char="•"/>
              <a:tabLst>
                <a:tab pos="234916" algn="l"/>
                <a:tab pos="235336" algn="l"/>
              </a:tabLst>
            </a:pPr>
            <a:r>
              <a:rPr lang="en-US" sz="2600" spc="-20" dirty="0">
                <a:solidFill>
                  <a:schemeClr val="tx1"/>
                </a:solidFill>
                <a:latin typeface="Arial Unicode MS"/>
                <a:cs typeface="Arial Unicode MS"/>
              </a:rPr>
              <a:t>S</a:t>
            </a:r>
            <a:r>
              <a:rPr sz="2600" spc="-20" dirty="0">
                <a:solidFill>
                  <a:schemeClr val="tx1"/>
                </a:solidFill>
                <a:latin typeface="Arial Unicode MS"/>
                <a:cs typeface="Arial Unicode MS"/>
              </a:rPr>
              <a:t>tatistics, </a:t>
            </a:r>
            <a:endParaRPr lang="en-US" sz="2600" spc="-20" dirty="0">
              <a:solidFill>
                <a:schemeClr val="tx1"/>
              </a:solidFill>
              <a:latin typeface="Arial Unicode MS"/>
              <a:cs typeface="Arial Unicode MS"/>
            </a:endParaRPr>
          </a:p>
          <a:p>
            <a:pPr marL="235336" marR="3362" lvl="1" indent="-226931">
              <a:spcBef>
                <a:spcPts val="66"/>
              </a:spcBef>
              <a:buFont typeface="Arial"/>
              <a:buChar char="•"/>
              <a:tabLst>
                <a:tab pos="234916" algn="l"/>
                <a:tab pos="235336" algn="l"/>
              </a:tabLst>
            </a:pPr>
            <a:r>
              <a:rPr sz="2600" spc="-46" dirty="0">
                <a:solidFill>
                  <a:schemeClr val="tx1"/>
                </a:solidFill>
                <a:latin typeface="Arial Unicode MS"/>
                <a:cs typeface="Arial Unicode MS"/>
              </a:rPr>
              <a:t>and </a:t>
            </a:r>
            <a:r>
              <a:rPr lang="en-US" sz="2600" dirty="0">
                <a:solidFill>
                  <a:schemeClr val="tx1"/>
                </a:solidFill>
                <a:latin typeface="Arial Unicode MS"/>
                <a:cs typeface="Arial Unicode MS"/>
              </a:rPr>
              <a:t>D</a:t>
            </a:r>
            <a:r>
              <a:rPr sz="2600" spc="-60" dirty="0">
                <a:solidFill>
                  <a:schemeClr val="tx1"/>
                </a:solidFill>
                <a:latin typeface="Arial Unicode MS"/>
                <a:cs typeface="Arial Unicode MS"/>
              </a:rPr>
              <a:t>esign.”</a:t>
            </a:r>
            <a:endParaRPr sz="2600" dirty="0">
              <a:solidFill>
                <a:schemeClr val="tx1"/>
              </a:solidFill>
              <a:latin typeface="Arial Unicode MS"/>
              <a:cs typeface="Arial Unicode MS"/>
            </a:endParaRPr>
          </a:p>
          <a:p>
            <a:pPr marL="310980">
              <a:spcBef>
                <a:spcPts val="417"/>
              </a:spcBef>
            </a:pPr>
            <a:r>
              <a:rPr sz="2600" spc="-3" dirty="0">
                <a:solidFill>
                  <a:schemeClr val="tx1"/>
                </a:solidFill>
              </a:rPr>
              <a:t>– </a:t>
            </a:r>
            <a:r>
              <a:rPr sz="2600" spc="-30" dirty="0">
                <a:solidFill>
                  <a:schemeClr val="tx1"/>
                </a:solidFill>
                <a:latin typeface="Arial Unicode MS"/>
                <a:cs typeface="Arial Unicode MS"/>
              </a:rPr>
              <a:t>Edward</a:t>
            </a:r>
            <a:r>
              <a:rPr sz="2600" spc="-43" dirty="0">
                <a:solidFill>
                  <a:schemeClr val="tx1"/>
                </a:solidFill>
                <a:latin typeface="Arial Unicode MS"/>
                <a:cs typeface="Arial Unicode MS"/>
              </a:rPr>
              <a:t> </a:t>
            </a:r>
            <a:r>
              <a:rPr sz="2600" spc="-20" dirty="0">
                <a:solidFill>
                  <a:schemeClr val="tx1"/>
                </a:solidFill>
                <a:latin typeface="Arial Unicode MS"/>
                <a:cs typeface="Arial Unicode MS"/>
              </a:rPr>
              <a:t>Tufte</a:t>
            </a:r>
            <a:endParaRPr sz="2600" dirty="0">
              <a:solidFill>
                <a:schemeClr val="tx1"/>
              </a:solidFill>
              <a:latin typeface="Arial Unicode MS"/>
              <a:cs typeface="Arial Unicode MS"/>
            </a:endParaRPr>
          </a:p>
        </p:txBody>
      </p:sp>
      <p:sp>
        <p:nvSpPr>
          <p:cNvPr id="4" name="object 4"/>
          <p:cNvSpPr/>
          <p:nvPr/>
        </p:nvSpPr>
        <p:spPr>
          <a:xfrm>
            <a:off x="6847592" y="3373820"/>
            <a:ext cx="1659098" cy="1769680"/>
          </a:xfrm>
          <a:prstGeom prst="rect">
            <a:avLst/>
          </a:prstGeom>
          <a:blipFill>
            <a:blip r:embed="rId3" cstate="print"/>
            <a:stretch>
              <a:fillRect/>
            </a:stretch>
          </a:blipFill>
        </p:spPr>
        <p:txBody>
          <a:bodyPr wrap="square" lIns="0" tIns="0" rIns="0" bIns="0" rtlCol="0"/>
          <a:lstStyle/>
          <a:p>
            <a:endParaRPr sz="927"/>
          </a:p>
        </p:txBody>
      </p:sp>
      <p:sp>
        <p:nvSpPr>
          <p:cNvPr id="5" name="object 5"/>
          <p:cNvSpPr/>
          <p:nvPr/>
        </p:nvSpPr>
        <p:spPr>
          <a:xfrm>
            <a:off x="6076813" y="1601217"/>
            <a:ext cx="1388485" cy="1655680"/>
          </a:xfrm>
          <a:prstGeom prst="rect">
            <a:avLst/>
          </a:prstGeom>
          <a:blipFill>
            <a:blip r:embed="rId4" cstate="print"/>
            <a:stretch>
              <a:fillRect/>
            </a:stretch>
          </a:blipFill>
        </p:spPr>
        <p:txBody>
          <a:bodyPr wrap="square" lIns="0" tIns="0" rIns="0" bIns="0" rtlCol="0"/>
          <a:lstStyle/>
          <a:p>
            <a:endParaRPr sz="927" dirty="0"/>
          </a:p>
        </p:txBody>
      </p:sp>
      <p:sp>
        <p:nvSpPr>
          <p:cNvPr id="6" name="object 6"/>
          <p:cNvSpPr/>
          <p:nvPr/>
        </p:nvSpPr>
        <p:spPr>
          <a:xfrm>
            <a:off x="7609490" y="1587339"/>
            <a:ext cx="1388485" cy="1660633"/>
          </a:xfrm>
          <a:prstGeom prst="rect">
            <a:avLst/>
          </a:prstGeom>
          <a:blipFill>
            <a:blip r:embed="rId5"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2158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5" y="294502"/>
            <a:ext cx="6197584"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540327" y="1722670"/>
            <a:ext cx="8271164" cy="2722049"/>
          </a:xfrm>
          <a:prstGeom prst="rect">
            <a:avLst/>
          </a:prstGeom>
        </p:spPr>
        <p:txBody>
          <a:bodyPr vert="horz" wrap="square" lIns="0" tIns="8404" rIns="0" bIns="0" rtlCol="0">
            <a:spAutoFit/>
          </a:bodyPr>
          <a:lstStyle/>
          <a:p>
            <a:pPr marL="348802" marR="3362" indent="-340397">
              <a:spcBef>
                <a:spcPts val="66"/>
              </a:spcBef>
              <a:buAutoNum type="arabicPeriod"/>
              <a:tabLst>
                <a:tab pos="348802" algn="l"/>
                <a:tab pos="349222" algn="l"/>
              </a:tabLst>
            </a:pPr>
            <a:r>
              <a:rPr sz="2400" spc="-63" dirty="0">
                <a:solidFill>
                  <a:schemeClr val="tx1"/>
                </a:solidFill>
                <a:latin typeface="Arial" charset="0"/>
                <a:ea typeface="Arial" charset="0"/>
                <a:cs typeface="Arial" charset="0"/>
              </a:rPr>
              <a:t>The </a:t>
            </a:r>
            <a:r>
              <a:rPr sz="2400" spc="-10" dirty="0">
                <a:solidFill>
                  <a:schemeClr val="tx1"/>
                </a:solidFill>
                <a:latin typeface="Arial" charset="0"/>
                <a:ea typeface="Arial" charset="0"/>
                <a:cs typeface="Arial" charset="0"/>
              </a:rPr>
              <a:t>representation </a:t>
            </a:r>
            <a:r>
              <a:rPr sz="2400" dirty="0">
                <a:solidFill>
                  <a:schemeClr val="tx1"/>
                </a:solidFill>
                <a:latin typeface="Arial" charset="0"/>
                <a:ea typeface="Arial" charset="0"/>
                <a:cs typeface="Arial" charset="0"/>
              </a:rPr>
              <a:t>of </a:t>
            </a:r>
            <a:r>
              <a:rPr sz="2400" spc="-36" dirty="0">
                <a:solidFill>
                  <a:schemeClr val="tx1"/>
                </a:solidFill>
                <a:latin typeface="Arial" charset="0"/>
                <a:ea typeface="Arial" charset="0"/>
                <a:cs typeface="Arial" charset="0"/>
              </a:rPr>
              <a:t>numbers,</a:t>
            </a:r>
            <a:r>
              <a:rPr sz="2400" spc="-394" dirty="0">
                <a:solidFill>
                  <a:schemeClr val="tx1"/>
                </a:solidFill>
                <a:latin typeface="Arial" charset="0"/>
                <a:ea typeface="Arial" charset="0"/>
                <a:cs typeface="Arial" charset="0"/>
              </a:rPr>
              <a:t> </a:t>
            </a:r>
            <a:r>
              <a:rPr sz="2400" spc="-146" dirty="0">
                <a:solidFill>
                  <a:schemeClr val="tx1"/>
                </a:solidFill>
                <a:latin typeface="Arial" charset="0"/>
                <a:ea typeface="Arial" charset="0"/>
                <a:cs typeface="Arial" charset="0"/>
              </a:rPr>
              <a:t>as </a:t>
            </a:r>
            <a:r>
              <a:rPr sz="2400" spc="-20" dirty="0">
                <a:solidFill>
                  <a:schemeClr val="tx1"/>
                </a:solidFill>
                <a:latin typeface="Arial" charset="0"/>
                <a:ea typeface="Arial" charset="0"/>
                <a:cs typeface="Arial" charset="0"/>
              </a:rPr>
              <a:t>physically  </a:t>
            </a:r>
            <a:r>
              <a:rPr sz="2400" spc="-56" dirty="0">
                <a:solidFill>
                  <a:schemeClr val="tx1"/>
                </a:solidFill>
                <a:latin typeface="Arial" charset="0"/>
                <a:ea typeface="Arial" charset="0"/>
                <a:cs typeface="Arial" charset="0"/>
              </a:rPr>
              <a:t>measured</a:t>
            </a:r>
            <a:r>
              <a:rPr sz="2400" spc="-126"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on</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surface</a:t>
            </a:r>
            <a:r>
              <a:rPr sz="2400" spc="-122" dirty="0">
                <a:solidFill>
                  <a:schemeClr val="tx1"/>
                </a:solidFill>
                <a:latin typeface="Arial" charset="0"/>
                <a:ea typeface="Arial" charset="0"/>
                <a:cs typeface="Arial" charset="0"/>
              </a:rPr>
              <a:t> </a:t>
            </a:r>
            <a:r>
              <a:rPr sz="2400" dirty="0">
                <a:solidFill>
                  <a:schemeClr val="tx1"/>
                </a:solidFill>
                <a:latin typeface="Arial" charset="0"/>
                <a:ea typeface="Arial" charset="0"/>
                <a:cs typeface="Arial" charset="0"/>
              </a:rPr>
              <a:t>of</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23"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20" dirty="0">
                <a:solidFill>
                  <a:schemeClr val="tx1"/>
                </a:solidFill>
                <a:latin typeface="Arial" charset="0"/>
                <a:ea typeface="Arial" charset="0"/>
                <a:cs typeface="Arial" charset="0"/>
              </a:rPr>
              <a:t>directly </a:t>
            </a:r>
            <a:r>
              <a:rPr sz="2400" spc="26" dirty="0">
                <a:solidFill>
                  <a:schemeClr val="tx1"/>
                </a:solidFill>
                <a:latin typeface="Arial" charset="0"/>
                <a:ea typeface="Arial" charset="0"/>
                <a:cs typeface="Arial" charset="0"/>
              </a:rPr>
              <a:t>proportional </a:t>
            </a:r>
            <a:r>
              <a:rPr sz="2400" spc="23" dirty="0">
                <a:solidFill>
                  <a:schemeClr val="tx1"/>
                </a:solidFill>
                <a:latin typeface="Arial" charset="0"/>
                <a:ea typeface="Arial" charset="0"/>
                <a:cs typeface="Arial" charset="0"/>
              </a:rPr>
              <a:t>to </a:t>
            </a:r>
            <a:r>
              <a:rPr sz="2400" spc="-13" dirty="0">
                <a:solidFill>
                  <a:schemeClr val="tx1"/>
                </a:solidFill>
                <a:latin typeface="Arial" charset="0"/>
                <a:ea typeface="Arial" charset="0"/>
                <a:cs typeface="Arial" charset="0"/>
              </a:rPr>
              <a:t>the  </a:t>
            </a:r>
            <a:r>
              <a:rPr sz="2400" spc="-7" dirty="0">
                <a:solidFill>
                  <a:schemeClr val="tx1"/>
                </a:solidFill>
                <a:latin typeface="Arial" charset="0"/>
                <a:ea typeface="Arial" charset="0"/>
                <a:cs typeface="Arial" charset="0"/>
              </a:rPr>
              <a:t>numerical </a:t>
            </a:r>
            <a:r>
              <a:rPr sz="2400" spc="3" dirty="0">
                <a:solidFill>
                  <a:schemeClr val="tx1"/>
                </a:solidFill>
                <a:latin typeface="Arial" charset="0"/>
                <a:ea typeface="Arial" charset="0"/>
                <a:cs typeface="Arial" charset="0"/>
              </a:rPr>
              <a:t>quantities</a:t>
            </a:r>
            <a:r>
              <a:rPr sz="2400" spc="-238" dirty="0">
                <a:solidFill>
                  <a:schemeClr val="tx1"/>
                </a:solidFill>
                <a:latin typeface="Arial" charset="0"/>
                <a:ea typeface="Arial" charset="0"/>
                <a:cs typeface="Arial" charset="0"/>
              </a:rPr>
              <a:t> </a:t>
            </a:r>
            <a:r>
              <a:rPr sz="2400" spc="-43" dirty="0">
                <a:solidFill>
                  <a:schemeClr val="tx1"/>
                </a:solidFill>
                <a:latin typeface="Arial" charset="0"/>
                <a:ea typeface="Arial" charset="0"/>
                <a:cs typeface="Arial" charset="0"/>
              </a:rPr>
              <a:t>represented.</a:t>
            </a:r>
            <a:endParaRPr sz="2400" dirty="0">
              <a:solidFill>
                <a:schemeClr val="tx1"/>
              </a:solidFill>
              <a:latin typeface="Arial" charset="0"/>
              <a:ea typeface="Arial" charset="0"/>
              <a:cs typeface="Arial" charset="0"/>
            </a:endParaRPr>
          </a:p>
          <a:p>
            <a:pPr marL="348802" marR="99598" indent="-340397">
              <a:spcBef>
                <a:spcPts val="493"/>
              </a:spcBef>
              <a:buAutoNum type="arabicPeriod"/>
              <a:tabLst>
                <a:tab pos="348802" algn="l"/>
                <a:tab pos="349222" algn="l"/>
              </a:tabLst>
            </a:pPr>
            <a:r>
              <a:rPr sz="2400" spc="-116" dirty="0">
                <a:solidFill>
                  <a:schemeClr val="tx1"/>
                </a:solidFill>
                <a:latin typeface="Arial" charset="0"/>
                <a:ea typeface="Arial" charset="0"/>
                <a:cs typeface="Arial" charset="0"/>
              </a:rPr>
              <a:t>Clear, </a:t>
            </a:r>
            <a:r>
              <a:rPr sz="2400" spc="-13" dirty="0">
                <a:solidFill>
                  <a:schemeClr val="tx1"/>
                </a:solidFill>
                <a:latin typeface="Arial" charset="0"/>
                <a:ea typeface="Arial" charset="0"/>
                <a:cs typeface="Arial" charset="0"/>
              </a:rPr>
              <a:t>detailed </a:t>
            </a:r>
            <a:r>
              <a:rPr sz="2400" spc="-50" dirty="0">
                <a:solidFill>
                  <a:schemeClr val="tx1"/>
                </a:solidFill>
                <a:latin typeface="Arial" charset="0"/>
                <a:ea typeface="Arial" charset="0"/>
                <a:cs typeface="Arial" charset="0"/>
              </a:rPr>
              <a:t>and </a:t>
            </a:r>
            <a:r>
              <a:rPr sz="2400" spc="-3" dirty="0">
                <a:solidFill>
                  <a:schemeClr val="tx1"/>
                </a:solidFill>
                <a:latin typeface="Arial" charset="0"/>
                <a:ea typeface="Arial" charset="0"/>
                <a:cs typeface="Arial" charset="0"/>
              </a:rPr>
              <a:t>thorough </a:t>
            </a:r>
            <a:r>
              <a:rPr sz="2400" spc="-17" dirty="0">
                <a:solidFill>
                  <a:schemeClr val="tx1"/>
                </a:solidFill>
                <a:latin typeface="Arial" charset="0"/>
                <a:ea typeface="Arial" charset="0"/>
                <a:cs typeface="Arial" charset="0"/>
              </a:rPr>
              <a:t>labeling</a:t>
            </a:r>
            <a:r>
              <a:rPr sz="2400" spc="-397" dirty="0">
                <a:solidFill>
                  <a:schemeClr val="tx1"/>
                </a:solidFill>
                <a:latin typeface="Arial" charset="0"/>
                <a:ea typeface="Arial" charset="0"/>
                <a:cs typeface="Arial" charset="0"/>
              </a:rPr>
              <a:t>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75" dirty="0">
                <a:solidFill>
                  <a:schemeClr val="tx1"/>
                </a:solidFill>
                <a:latin typeface="Arial" charset="0"/>
                <a:ea typeface="Arial" charset="0"/>
                <a:cs typeface="Arial" charset="0"/>
              </a:rPr>
              <a:t>used </a:t>
            </a:r>
            <a:r>
              <a:rPr sz="2400" spc="23" dirty="0">
                <a:solidFill>
                  <a:schemeClr val="tx1"/>
                </a:solidFill>
                <a:latin typeface="Arial" charset="0"/>
                <a:ea typeface="Arial" charset="0"/>
                <a:cs typeface="Arial" charset="0"/>
              </a:rPr>
              <a:t>to </a:t>
            </a:r>
            <a:r>
              <a:rPr sz="2400" spc="-46" dirty="0">
                <a:solidFill>
                  <a:schemeClr val="tx1"/>
                </a:solidFill>
                <a:latin typeface="Arial" charset="0"/>
                <a:ea typeface="Arial" charset="0"/>
                <a:cs typeface="Arial" charset="0"/>
              </a:rPr>
              <a:t>defeat </a:t>
            </a:r>
            <a:r>
              <a:rPr sz="2400" spc="-23" dirty="0">
                <a:solidFill>
                  <a:schemeClr val="tx1"/>
                </a:solidFill>
                <a:latin typeface="Arial" charset="0"/>
                <a:ea typeface="Arial" charset="0"/>
                <a:cs typeface="Arial" charset="0"/>
              </a:rPr>
              <a:t>graphical </a:t>
            </a:r>
            <a:r>
              <a:rPr sz="2400" spc="36" dirty="0">
                <a:solidFill>
                  <a:schemeClr val="tx1"/>
                </a:solidFill>
                <a:latin typeface="Arial" charset="0"/>
                <a:ea typeface="Arial" charset="0"/>
                <a:cs typeface="Arial" charset="0"/>
              </a:rPr>
              <a:t>distortion </a:t>
            </a:r>
            <a:r>
              <a:rPr sz="2400" spc="-50" dirty="0">
                <a:solidFill>
                  <a:schemeClr val="tx1"/>
                </a:solidFill>
                <a:latin typeface="Arial" charset="0"/>
                <a:ea typeface="Arial" charset="0"/>
                <a:cs typeface="Arial" charset="0"/>
              </a:rPr>
              <a:t>and  </a:t>
            </a:r>
            <a:r>
              <a:rPr sz="2400" spc="-30" dirty="0">
                <a:solidFill>
                  <a:schemeClr val="tx1"/>
                </a:solidFill>
                <a:latin typeface="Arial" charset="0"/>
                <a:ea typeface="Arial" charset="0"/>
                <a:cs typeface="Arial" charset="0"/>
              </a:rPr>
              <a:t>ambiguity.</a:t>
            </a:r>
            <a:endParaRPr sz="2400" dirty="0">
              <a:solidFill>
                <a:schemeClr val="tx1"/>
              </a:solidFill>
              <a:latin typeface="Arial" charset="0"/>
              <a:ea typeface="Arial" charset="0"/>
              <a:cs typeface="Arial" charset="0"/>
            </a:endParaRPr>
          </a:p>
          <a:p>
            <a:pPr marL="348802" marR="161373" indent="-340397">
              <a:spcBef>
                <a:spcPts val="493"/>
              </a:spcBef>
              <a:buAutoNum type="arabicPeriod"/>
              <a:tabLst>
                <a:tab pos="348802" algn="l"/>
                <a:tab pos="349222" algn="l"/>
              </a:tabLst>
            </a:pPr>
            <a:r>
              <a:rPr sz="2400" spc="26" dirty="0">
                <a:solidFill>
                  <a:schemeClr val="tx1"/>
                </a:solidFill>
                <a:latin typeface="Arial" charset="0"/>
                <a:ea typeface="Arial" charset="0"/>
                <a:cs typeface="Arial" charset="0"/>
              </a:rPr>
              <a:t>Write </a:t>
            </a:r>
            <a:r>
              <a:rPr sz="2400" spc="20" dirty="0">
                <a:solidFill>
                  <a:schemeClr val="tx1"/>
                </a:solidFill>
                <a:latin typeface="Arial" charset="0"/>
                <a:ea typeface="Arial" charset="0"/>
                <a:cs typeface="Arial" charset="0"/>
              </a:rPr>
              <a:t>out </a:t>
            </a:r>
            <a:r>
              <a:rPr sz="2400" spc="-30" dirty="0">
                <a:solidFill>
                  <a:schemeClr val="tx1"/>
                </a:solidFill>
                <a:latin typeface="Arial" charset="0"/>
                <a:ea typeface="Arial" charset="0"/>
                <a:cs typeface="Arial" charset="0"/>
              </a:rPr>
              <a:t>explanations </a:t>
            </a:r>
            <a:r>
              <a:rPr sz="2400" dirty="0">
                <a:solidFill>
                  <a:schemeClr val="tx1"/>
                </a:solidFill>
                <a:latin typeface="Arial" charset="0"/>
                <a:ea typeface="Arial" charset="0"/>
                <a:cs typeface="Arial" charset="0"/>
              </a:rPr>
              <a:t>of </a:t>
            </a:r>
            <a:r>
              <a:rPr sz="2400" spc="-10" dirty="0">
                <a:solidFill>
                  <a:schemeClr val="tx1"/>
                </a:solidFill>
                <a:latin typeface="Arial" charset="0"/>
                <a:ea typeface="Arial" charset="0"/>
                <a:cs typeface="Arial" charset="0"/>
              </a:rPr>
              <a:t>the </a:t>
            </a:r>
            <a:r>
              <a:rPr sz="2400" spc="-40" dirty="0">
                <a:solidFill>
                  <a:schemeClr val="tx1"/>
                </a:solidFill>
                <a:latin typeface="Arial" charset="0"/>
                <a:ea typeface="Arial" charset="0"/>
                <a:cs typeface="Arial" charset="0"/>
              </a:rPr>
              <a:t>data </a:t>
            </a:r>
            <a:r>
              <a:rPr sz="2400" spc="-26" dirty="0">
                <a:solidFill>
                  <a:schemeClr val="tx1"/>
                </a:solidFill>
                <a:latin typeface="Arial" charset="0"/>
                <a:ea typeface="Arial" charset="0"/>
                <a:cs typeface="Arial" charset="0"/>
              </a:rPr>
              <a:t>on </a:t>
            </a:r>
            <a:r>
              <a:rPr sz="2400" spc="-13" dirty="0">
                <a:solidFill>
                  <a:schemeClr val="tx1"/>
                </a:solidFill>
                <a:latin typeface="Arial" charset="0"/>
                <a:ea typeface="Arial" charset="0"/>
                <a:cs typeface="Arial" charset="0"/>
              </a:rPr>
              <a:t>the  </a:t>
            </a:r>
            <a:r>
              <a:rPr sz="2400" spc="-26"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a:t>
            </a:r>
            <a:r>
              <a:rPr sz="2400" spc="-119" dirty="0">
                <a:solidFill>
                  <a:schemeClr val="tx1"/>
                </a:solidFill>
                <a:latin typeface="Arial" charset="0"/>
                <a:ea typeface="Arial" charset="0"/>
                <a:cs typeface="Arial" charset="0"/>
              </a:rPr>
              <a:t> </a:t>
            </a:r>
            <a:r>
              <a:rPr sz="2400" spc="-50" dirty="0">
                <a:solidFill>
                  <a:schemeClr val="tx1"/>
                </a:solidFill>
                <a:latin typeface="Arial" charset="0"/>
                <a:ea typeface="Arial" charset="0"/>
                <a:cs typeface="Arial" charset="0"/>
              </a:rPr>
              <a:t>Label</a:t>
            </a:r>
            <a:r>
              <a:rPr sz="2400" spc="-116" dirty="0">
                <a:solidFill>
                  <a:schemeClr val="tx1"/>
                </a:solidFill>
                <a:latin typeface="Arial" charset="0"/>
                <a:ea typeface="Arial" charset="0"/>
                <a:cs typeface="Arial" charset="0"/>
              </a:rPr>
              <a:t> </a:t>
            </a:r>
            <a:r>
              <a:rPr sz="2400" spc="36" dirty="0">
                <a:solidFill>
                  <a:schemeClr val="tx1"/>
                </a:solidFill>
                <a:latin typeface="Arial" charset="0"/>
                <a:ea typeface="Arial" charset="0"/>
                <a:cs typeface="Arial" charset="0"/>
              </a:rPr>
              <a:t>important</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events</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in</a:t>
            </a:r>
            <a:r>
              <a:rPr sz="2400" spc="-116" dirty="0">
                <a:solidFill>
                  <a:schemeClr val="tx1"/>
                </a:solidFill>
                <a:latin typeface="Arial" charset="0"/>
                <a:ea typeface="Arial" charset="0"/>
                <a:cs typeface="Arial" charset="0"/>
              </a:rPr>
              <a:t> </a:t>
            </a:r>
            <a:r>
              <a:rPr sz="2400" spc="-13" dirty="0">
                <a:solidFill>
                  <a:schemeClr val="tx1"/>
                </a:solidFill>
                <a:latin typeface="Arial" charset="0"/>
                <a:ea typeface="Arial" charset="0"/>
                <a:cs typeface="Arial" charset="0"/>
              </a:rPr>
              <a:t>the  </a:t>
            </a:r>
            <a:r>
              <a:rPr sz="2400" spc="-63" dirty="0">
                <a:solidFill>
                  <a:schemeClr val="tx1"/>
                </a:solidFill>
                <a:latin typeface="Arial" charset="0"/>
                <a:ea typeface="Arial" charset="0"/>
                <a:cs typeface="Arial" charset="0"/>
              </a:rPr>
              <a:t>data.</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3803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4" y="294502"/>
            <a:ext cx="6072893"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762000" y="1750379"/>
            <a:ext cx="7813963" cy="2937493"/>
          </a:xfrm>
          <a:prstGeom prst="rect">
            <a:avLst/>
          </a:prstGeom>
        </p:spPr>
        <p:txBody>
          <a:bodyPr vert="horz" wrap="square" lIns="0" tIns="8404" rIns="0" bIns="0" rtlCol="0">
            <a:spAutoFit/>
          </a:bodyPr>
          <a:lstStyle/>
          <a:p>
            <a:pPr marL="348802" marR="3362" indent="-340397" algn="just">
              <a:spcBef>
                <a:spcPts val="66"/>
              </a:spcBef>
              <a:buAutoNum type="arabicPeriod" startAt="4"/>
              <a:tabLst>
                <a:tab pos="349222" algn="l"/>
              </a:tabLst>
            </a:pPr>
            <a:r>
              <a:rPr sz="2600" spc="46" dirty="0">
                <a:solidFill>
                  <a:schemeClr val="tx1"/>
                </a:solidFill>
                <a:latin typeface="Arial" charset="0"/>
                <a:ea typeface="Arial" charset="0"/>
                <a:cs typeface="Arial" charset="0"/>
              </a:rPr>
              <a:t>In</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time‐series</a:t>
            </a:r>
            <a:r>
              <a:rPr sz="2600" spc="-116"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displays</a:t>
            </a:r>
            <a:r>
              <a:rPr sz="2600" spc="-116"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13" dirty="0">
                <a:solidFill>
                  <a:schemeClr val="tx1"/>
                </a:solidFill>
                <a:latin typeface="Arial" charset="0"/>
                <a:ea typeface="Arial" charset="0"/>
                <a:cs typeface="Arial" charset="0"/>
              </a:rPr>
              <a:t> </a:t>
            </a:r>
            <a:r>
              <a:rPr sz="2600" spc="-89" dirty="0">
                <a:solidFill>
                  <a:schemeClr val="tx1"/>
                </a:solidFill>
                <a:latin typeface="Arial" charset="0"/>
                <a:ea typeface="Arial" charset="0"/>
                <a:cs typeface="Arial" charset="0"/>
              </a:rPr>
              <a:t>money,</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deflated</a:t>
            </a:r>
            <a:r>
              <a:rPr sz="2600" spc="-11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and  </a:t>
            </a:r>
            <a:r>
              <a:rPr sz="2600" spc="-26" dirty="0">
                <a:solidFill>
                  <a:schemeClr val="tx1"/>
                </a:solidFill>
                <a:latin typeface="Arial" charset="0"/>
                <a:ea typeface="Arial" charset="0"/>
                <a:cs typeface="Arial" charset="0"/>
              </a:rPr>
              <a:t>standardized </a:t>
            </a:r>
            <a:r>
              <a:rPr sz="2600" spc="13" dirty="0">
                <a:solidFill>
                  <a:schemeClr val="tx1"/>
                </a:solidFill>
                <a:latin typeface="Arial" charset="0"/>
                <a:ea typeface="Arial" charset="0"/>
                <a:cs typeface="Arial" charset="0"/>
              </a:rPr>
              <a:t>units </a:t>
            </a:r>
            <a:r>
              <a:rPr sz="2600" dirty="0">
                <a:solidFill>
                  <a:schemeClr val="tx1"/>
                </a:solidFill>
                <a:latin typeface="Arial" charset="0"/>
                <a:ea typeface="Arial" charset="0"/>
                <a:cs typeface="Arial" charset="0"/>
              </a:rPr>
              <a:t>of</a:t>
            </a:r>
            <a:r>
              <a:rPr sz="2600" spc="-437"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monetary </a:t>
            </a:r>
            <a:r>
              <a:rPr sz="2600" spc="-46" dirty="0">
                <a:solidFill>
                  <a:schemeClr val="tx1"/>
                </a:solidFill>
                <a:latin typeface="Arial" charset="0"/>
                <a:ea typeface="Arial" charset="0"/>
                <a:cs typeface="Arial" charset="0"/>
              </a:rPr>
              <a:t>measurement  </a:t>
            </a:r>
            <a:r>
              <a:rPr sz="2600" spc="-50" dirty="0">
                <a:solidFill>
                  <a:schemeClr val="tx1"/>
                </a:solidFill>
                <a:latin typeface="Arial" charset="0"/>
                <a:ea typeface="Arial" charset="0"/>
                <a:cs typeface="Arial" charset="0"/>
              </a:rPr>
              <a:t>are </a:t>
            </a:r>
            <a:r>
              <a:rPr sz="2600" spc="-10" dirty="0">
                <a:solidFill>
                  <a:schemeClr val="tx1"/>
                </a:solidFill>
                <a:latin typeface="Arial" charset="0"/>
                <a:ea typeface="Arial" charset="0"/>
                <a:cs typeface="Arial" charset="0"/>
              </a:rPr>
              <a:t>nearly </a:t>
            </a:r>
            <a:r>
              <a:rPr sz="2600" spc="-60" dirty="0">
                <a:solidFill>
                  <a:schemeClr val="tx1"/>
                </a:solidFill>
                <a:latin typeface="Arial" charset="0"/>
                <a:ea typeface="Arial" charset="0"/>
                <a:cs typeface="Arial" charset="0"/>
              </a:rPr>
              <a:t>always </a:t>
            </a:r>
            <a:r>
              <a:rPr sz="2600" spc="13" dirty="0">
                <a:solidFill>
                  <a:schemeClr val="tx1"/>
                </a:solidFill>
                <a:latin typeface="Arial" charset="0"/>
                <a:ea typeface="Arial" charset="0"/>
                <a:cs typeface="Arial" charset="0"/>
              </a:rPr>
              <a:t>better </a:t>
            </a:r>
            <a:r>
              <a:rPr sz="2600" spc="-10" dirty="0">
                <a:solidFill>
                  <a:schemeClr val="tx1"/>
                </a:solidFill>
                <a:latin typeface="Arial" charset="0"/>
                <a:ea typeface="Arial" charset="0"/>
                <a:cs typeface="Arial" charset="0"/>
              </a:rPr>
              <a:t>than </a:t>
            </a:r>
            <a:r>
              <a:rPr sz="2600" dirty="0">
                <a:solidFill>
                  <a:schemeClr val="tx1"/>
                </a:solidFill>
                <a:latin typeface="Arial" charset="0"/>
                <a:ea typeface="Arial" charset="0"/>
                <a:cs typeface="Arial" charset="0"/>
              </a:rPr>
              <a:t>nominal</a:t>
            </a:r>
            <a:r>
              <a:rPr sz="2600" spc="-156" dirty="0">
                <a:solidFill>
                  <a:schemeClr val="tx1"/>
                </a:solidFill>
                <a:latin typeface="Arial" charset="0"/>
                <a:ea typeface="Arial" charset="0"/>
                <a:cs typeface="Arial" charset="0"/>
              </a:rPr>
              <a:t> </a:t>
            </a:r>
            <a:r>
              <a:rPr sz="2600" spc="-13" dirty="0">
                <a:solidFill>
                  <a:schemeClr val="tx1"/>
                </a:solidFill>
                <a:latin typeface="Arial" charset="0"/>
                <a:ea typeface="Arial" charset="0"/>
                <a:cs typeface="Arial" charset="0"/>
              </a:rPr>
              <a:t>units.</a:t>
            </a:r>
            <a:endParaRPr sz="2600" dirty="0">
              <a:solidFill>
                <a:schemeClr val="tx1"/>
              </a:solidFill>
              <a:latin typeface="Arial" charset="0"/>
              <a:ea typeface="Arial" charset="0"/>
              <a:cs typeface="Arial" charset="0"/>
            </a:endParaRPr>
          </a:p>
          <a:p>
            <a:pPr marL="348802" indent="-340397">
              <a:spcBef>
                <a:spcPts val="493"/>
              </a:spcBef>
              <a:buAutoNum type="arabicPeriod" startAt="4"/>
              <a:tabLst>
                <a:tab pos="348802" algn="l"/>
                <a:tab pos="349222" algn="l"/>
              </a:tabLst>
            </a:pPr>
            <a:r>
              <a:rPr sz="2600" spc="-83" dirty="0">
                <a:solidFill>
                  <a:schemeClr val="tx1"/>
                </a:solidFill>
                <a:latin typeface="Arial" charset="0"/>
                <a:ea typeface="Arial" charset="0"/>
                <a:cs typeface="Arial" charset="0"/>
              </a:rPr>
              <a:t>Show </a:t>
            </a:r>
            <a:r>
              <a:rPr sz="2600" spc="-43" dirty="0">
                <a:solidFill>
                  <a:schemeClr val="tx1"/>
                </a:solidFill>
                <a:latin typeface="Arial" charset="0"/>
                <a:ea typeface="Arial" charset="0"/>
                <a:cs typeface="Arial" charset="0"/>
              </a:rPr>
              <a:t>data </a:t>
            </a:r>
            <a:r>
              <a:rPr sz="2600" spc="17" dirty="0">
                <a:solidFill>
                  <a:schemeClr val="tx1"/>
                </a:solidFill>
                <a:latin typeface="Arial" charset="0"/>
                <a:ea typeface="Arial" charset="0"/>
                <a:cs typeface="Arial" charset="0"/>
              </a:rPr>
              <a:t>variation </a:t>
            </a:r>
            <a:r>
              <a:rPr sz="2600" spc="23" dirty="0">
                <a:solidFill>
                  <a:schemeClr val="tx1"/>
                </a:solidFill>
                <a:latin typeface="Arial" charset="0"/>
                <a:ea typeface="Arial" charset="0"/>
                <a:cs typeface="Arial" charset="0"/>
              </a:rPr>
              <a:t>not</a:t>
            </a:r>
            <a:r>
              <a:rPr sz="2600" spc="-43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design </a:t>
            </a:r>
            <a:r>
              <a:rPr sz="2600" spc="13" dirty="0">
                <a:solidFill>
                  <a:schemeClr val="tx1"/>
                </a:solidFill>
                <a:latin typeface="Arial" charset="0"/>
                <a:ea typeface="Arial" charset="0"/>
                <a:cs typeface="Arial" charset="0"/>
              </a:rPr>
              <a:t>variation</a:t>
            </a:r>
            <a:endParaRPr sz="2600" dirty="0">
              <a:solidFill>
                <a:schemeClr val="tx1"/>
              </a:solidFill>
              <a:latin typeface="Arial" charset="0"/>
              <a:ea typeface="Arial" charset="0"/>
              <a:cs typeface="Arial" charset="0"/>
            </a:endParaRPr>
          </a:p>
          <a:p>
            <a:pPr marL="348802" marR="114726" indent="-340397">
              <a:spcBef>
                <a:spcPts val="493"/>
              </a:spcBef>
              <a:buAutoNum type="arabicPeriod" startAt="4"/>
              <a:tabLst>
                <a:tab pos="348802" algn="l"/>
                <a:tab pos="349222" algn="l"/>
              </a:tabLst>
            </a:pPr>
            <a:r>
              <a:rPr sz="2600" spc="-63" dirty="0">
                <a:solidFill>
                  <a:schemeClr val="tx1"/>
                </a:solidFill>
                <a:latin typeface="Arial" charset="0"/>
                <a:ea typeface="Arial" charset="0"/>
                <a:cs typeface="Arial" charset="0"/>
              </a:rPr>
              <a:t>The </a:t>
            </a:r>
            <a:r>
              <a:rPr sz="2600" spc="-3" dirty="0">
                <a:solidFill>
                  <a:schemeClr val="tx1"/>
                </a:solidFill>
                <a:latin typeface="Arial" charset="0"/>
                <a:ea typeface="Arial" charset="0"/>
                <a:cs typeface="Arial" charset="0"/>
              </a:rPr>
              <a:t>number </a:t>
            </a:r>
            <a:r>
              <a:rPr sz="2600" dirty="0">
                <a:solidFill>
                  <a:schemeClr val="tx1"/>
                </a:solidFill>
                <a:latin typeface="Arial" charset="0"/>
                <a:ea typeface="Arial" charset="0"/>
                <a:cs typeface="Arial" charset="0"/>
              </a:rPr>
              <a:t>of </a:t>
            </a:r>
            <a:r>
              <a:rPr sz="2600" spc="17" dirty="0">
                <a:solidFill>
                  <a:schemeClr val="tx1"/>
                </a:solidFill>
                <a:latin typeface="Arial" charset="0"/>
                <a:ea typeface="Arial" charset="0"/>
                <a:cs typeface="Arial" charset="0"/>
              </a:rPr>
              <a:t>information‐carrying  </a:t>
            </a:r>
            <a:r>
              <a:rPr sz="2600" spc="7" dirty="0">
                <a:solidFill>
                  <a:schemeClr val="tx1"/>
                </a:solidFill>
                <a:latin typeface="Arial" charset="0"/>
                <a:ea typeface="Arial" charset="0"/>
                <a:cs typeface="Arial" charset="0"/>
              </a:rPr>
              <a:t>(variable) </a:t>
            </a:r>
            <a:r>
              <a:rPr sz="2600" spc="-26" dirty="0">
                <a:solidFill>
                  <a:schemeClr val="tx1"/>
                </a:solidFill>
                <a:latin typeface="Arial" charset="0"/>
                <a:ea typeface="Arial" charset="0"/>
                <a:cs typeface="Arial" charset="0"/>
              </a:rPr>
              <a:t>dimensions </a:t>
            </a:r>
            <a:r>
              <a:rPr sz="2600" spc="-23" dirty="0">
                <a:solidFill>
                  <a:schemeClr val="tx1"/>
                </a:solidFill>
                <a:latin typeface="Arial" charset="0"/>
                <a:ea typeface="Arial" charset="0"/>
                <a:cs typeface="Arial" charset="0"/>
              </a:rPr>
              <a:t>depicted </a:t>
            </a:r>
            <a:r>
              <a:rPr sz="2600" spc="-20" dirty="0">
                <a:solidFill>
                  <a:schemeClr val="tx1"/>
                </a:solidFill>
                <a:latin typeface="Arial" charset="0"/>
                <a:ea typeface="Arial" charset="0"/>
                <a:cs typeface="Arial" charset="0"/>
              </a:rPr>
              <a:t>should </a:t>
            </a:r>
            <a:r>
              <a:rPr sz="2600" spc="23" dirty="0">
                <a:solidFill>
                  <a:schemeClr val="tx1"/>
                </a:solidFill>
                <a:latin typeface="Arial" charset="0"/>
                <a:ea typeface="Arial" charset="0"/>
                <a:cs typeface="Arial" charset="0"/>
              </a:rPr>
              <a:t>not  </a:t>
            </a:r>
            <a:r>
              <a:rPr sz="2600" spc="-109" dirty="0">
                <a:solidFill>
                  <a:schemeClr val="tx1"/>
                </a:solidFill>
                <a:latin typeface="Arial" charset="0"/>
                <a:ea typeface="Arial" charset="0"/>
                <a:cs typeface="Arial" charset="0"/>
              </a:rPr>
              <a:t>exceed</a:t>
            </a:r>
            <a:r>
              <a:rPr sz="2600" spc="-126"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22"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22" dirty="0">
                <a:solidFill>
                  <a:schemeClr val="tx1"/>
                </a:solidFill>
                <a:latin typeface="Arial" charset="0"/>
                <a:ea typeface="Arial" charset="0"/>
                <a:cs typeface="Arial" charset="0"/>
              </a:rPr>
              <a:t> </a:t>
            </a:r>
            <a:r>
              <a:rPr sz="2600" spc="-26" dirty="0">
                <a:solidFill>
                  <a:schemeClr val="tx1"/>
                </a:solidFill>
                <a:latin typeface="Arial" charset="0"/>
                <a:ea typeface="Arial" charset="0"/>
                <a:cs typeface="Arial" charset="0"/>
              </a:rPr>
              <a:t>dimensions</a:t>
            </a:r>
            <a:r>
              <a:rPr sz="2600" spc="-122" dirty="0">
                <a:solidFill>
                  <a:schemeClr val="tx1"/>
                </a:solidFill>
                <a:latin typeface="Arial" charset="0"/>
                <a:ea typeface="Arial" charset="0"/>
                <a:cs typeface="Arial" charset="0"/>
              </a:rPr>
              <a:t> </a:t>
            </a:r>
            <a:r>
              <a:rPr sz="2600" spc="60" dirty="0">
                <a:solidFill>
                  <a:schemeClr val="tx1"/>
                </a:solidFill>
                <a:latin typeface="Arial" charset="0"/>
                <a:ea typeface="Arial" charset="0"/>
                <a:cs typeface="Arial" charset="0"/>
              </a:rPr>
              <a:t>in</a:t>
            </a:r>
            <a:r>
              <a:rPr sz="2600" spc="-122"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40" dirty="0">
                <a:solidFill>
                  <a:schemeClr val="tx1"/>
                </a:solidFill>
                <a:latin typeface="Arial" charset="0"/>
                <a:ea typeface="Arial" charset="0"/>
                <a:cs typeface="Arial" charset="0"/>
              </a:rPr>
              <a:t>data</a:t>
            </a:r>
            <a:endParaRPr sz="2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5205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09" y="152400"/>
            <a:ext cx="8451273" cy="4779818"/>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78312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362" y="151376"/>
            <a:ext cx="2760008" cy="469022"/>
          </a:xfrm>
          <a:prstGeom prst="rect">
            <a:avLst/>
          </a:prstGeom>
        </p:spPr>
        <p:txBody>
          <a:bodyPr spcFirstLastPara="1" vert="horz" wrap="square" lIns="0" tIns="7984" rIns="0" bIns="0" rtlCol="0" anchor="t" anchorCtr="0">
            <a:spAutoFit/>
          </a:bodyPr>
          <a:lstStyle/>
          <a:p>
            <a:pPr marL="8405">
              <a:spcBef>
                <a:spcPts val="63"/>
              </a:spcBef>
            </a:pPr>
            <a:r>
              <a:rPr sz="2912" spc="-103" dirty="0"/>
              <a:t>Design</a:t>
            </a:r>
            <a:r>
              <a:rPr sz="2912" spc="-205" dirty="0"/>
              <a:t> </a:t>
            </a:r>
            <a:r>
              <a:rPr sz="2912" spc="-17" dirty="0"/>
              <a:t>Principles</a:t>
            </a:r>
            <a:endParaRPr sz="2912"/>
          </a:p>
        </p:txBody>
      </p:sp>
      <p:sp>
        <p:nvSpPr>
          <p:cNvPr id="3" name="object 3"/>
          <p:cNvSpPr txBox="1"/>
          <p:nvPr/>
        </p:nvSpPr>
        <p:spPr>
          <a:xfrm>
            <a:off x="445736" y="646229"/>
            <a:ext cx="3239572" cy="408596"/>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132" dirty="0">
                <a:solidFill>
                  <a:schemeClr val="tx1"/>
                </a:solidFill>
                <a:latin typeface="Arial" charset="0"/>
                <a:ea typeface="Arial" charset="0"/>
                <a:cs typeface="Arial" charset="0"/>
              </a:rPr>
              <a:t>Use</a:t>
            </a:r>
            <a:r>
              <a:rPr sz="2600" spc="-165"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Decomposition</a:t>
            </a:r>
            <a:endParaRPr sz="2600" dirty="0">
              <a:solidFill>
                <a:schemeClr val="tx1"/>
              </a:solidFill>
              <a:latin typeface="Arial" charset="0"/>
              <a:ea typeface="Arial" charset="0"/>
              <a:cs typeface="Arial" charset="0"/>
            </a:endParaRPr>
          </a:p>
        </p:txBody>
      </p:sp>
      <p:sp>
        <p:nvSpPr>
          <p:cNvPr id="4" name="object 4"/>
          <p:cNvSpPr/>
          <p:nvPr/>
        </p:nvSpPr>
        <p:spPr>
          <a:xfrm>
            <a:off x="665018" y="1385456"/>
            <a:ext cx="7232073" cy="3658928"/>
          </a:xfrm>
          <a:prstGeom prst="rect">
            <a:avLst/>
          </a:prstGeom>
          <a:blipFill>
            <a:blip r:embed="rId2" cstate="print"/>
            <a:stretch>
              <a:fillRect/>
            </a:stretch>
          </a:blipFill>
        </p:spPr>
        <p:txBody>
          <a:bodyPr wrap="square" lIns="0" tIns="0" rIns="0" bIns="0" rtlCol="0"/>
          <a:lstStyle/>
          <a:p>
            <a:endParaRPr sz="927"/>
          </a:p>
        </p:txBody>
      </p:sp>
      <p:sp>
        <p:nvSpPr>
          <p:cNvPr id="5" name="Rectangle 4"/>
          <p:cNvSpPr/>
          <p:nvPr/>
        </p:nvSpPr>
        <p:spPr>
          <a:xfrm>
            <a:off x="2065521" y="3069795"/>
            <a:ext cx="5458691" cy="1504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5566" y="2235981"/>
            <a:ext cx="5458691" cy="235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99854" y="3834853"/>
            <a:ext cx="5458691" cy="75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1" nodeType="click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5"/>
                                        </p:tgtEl>
                                        <p:attrNameLst>
                                          <p:attrName>style.opacity</p:attrName>
                                        </p:attrNameLst>
                                      </p:cBhvr>
                                      <p:to>
                                        <p:strVal val="0.5"/>
                                      </p:to>
                                    </p:set>
                                    <p:animEffect filter="image" prLst="opacity: 0.5">
                                      <p:cBhvr rctx="IE">
                                        <p:cTn id="12" dur="indefinite"/>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593131"/>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r>
              <a:rPr lang="en-US" sz="2200" spc="-79" dirty="0"/>
              <a:t> (</a:t>
            </a:r>
            <a:r>
              <a:rPr lang="en-US" sz="2200" spc="-79" dirty="0">
                <a:solidFill>
                  <a:srgbClr val="FF0000"/>
                </a:solidFill>
              </a:rPr>
              <a:t>I mainly focus this type this and the next two workshops</a:t>
            </a:r>
            <a:r>
              <a:rPr lang="en-US" sz="2200" spc="-79" dirty="0"/>
              <a:t>)</a:t>
            </a:r>
          </a:p>
          <a:p>
            <a:pPr marL="180975" indent="-171450">
              <a:lnSpc>
                <a:spcPts val="2336"/>
              </a:lnSpc>
              <a:spcBef>
                <a:spcPts val="266"/>
              </a:spcBef>
              <a:buChar char="•"/>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144" y="622431"/>
            <a:ext cx="3199980" cy="469022"/>
          </a:xfrm>
          <a:prstGeom prst="rect">
            <a:avLst/>
          </a:prstGeom>
        </p:spPr>
        <p:txBody>
          <a:bodyPr spcFirstLastPara="1" vert="horz" wrap="square" lIns="0" tIns="7984" rIns="0" bIns="0" rtlCol="0" anchor="t" anchorCtr="0">
            <a:spAutoFit/>
          </a:bodyPr>
          <a:lstStyle/>
          <a:p>
            <a:pPr marL="8405">
              <a:spcBef>
                <a:spcPts val="63"/>
              </a:spcBef>
            </a:pPr>
            <a:r>
              <a:rPr sz="2912" spc="-20" dirty="0"/>
              <a:t>Hierarchical</a:t>
            </a:r>
            <a:r>
              <a:rPr sz="2912" spc="-192" dirty="0"/>
              <a:t> </a:t>
            </a:r>
            <a:r>
              <a:rPr sz="2912" spc="-46" dirty="0"/>
              <a:t>Display</a:t>
            </a:r>
            <a:endParaRPr sz="2912"/>
          </a:p>
        </p:txBody>
      </p:sp>
      <p:sp>
        <p:nvSpPr>
          <p:cNvPr id="3" name="object 3"/>
          <p:cNvSpPr/>
          <p:nvPr/>
        </p:nvSpPr>
        <p:spPr>
          <a:xfrm>
            <a:off x="1601377" y="1188048"/>
            <a:ext cx="5847958" cy="339723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4879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
        <p:nvSpPr>
          <p:cNvPr id="3" name="object 3"/>
          <p:cNvSpPr/>
          <p:nvPr/>
        </p:nvSpPr>
        <p:spPr>
          <a:xfrm>
            <a:off x="7402438" y="4651842"/>
            <a:ext cx="195403" cy="176493"/>
          </a:xfrm>
          <a:custGeom>
            <a:avLst/>
            <a:gdLst/>
            <a:ahLst/>
            <a:cxnLst/>
            <a:rect l="l" t="t" r="r" b="b"/>
            <a:pathLst>
              <a:path w="295275" h="266700">
                <a:moveTo>
                  <a:pt x="0" y="0"/>
                </a:moveTo>
                <a:lnTo>
                  <a:pt x="0" y="266700"/>
                </a:lnTo>
                <a:lnTo>
                  <a:pt x="294894" y="266700"/>
                </a:lnTo>
                <a:lnTo>
                  <a:pt x="294894" y="0"/>
                </a:lnTo>
                <a:lnTo>
                  <a:pt x="0" y="0"/>
                </a:lnTo>
                <a:close/>
              </a:path>
            </a:pathLst>
          </a:custGeom>
          <a:solidFill>
            <a:srgbClr val="373031"/>
          </a:solidFill>
        </p:spPr>
        <p:txBody>
          <a:bodyPr wrap="square" lIns="0" tIns="0" rIns="0" bIns="0" rtlCol="0"/>
          <a:lstStyle/>
          <a:p>
            <a:endParaRPr sz="927"/>
          </a:p>
        </p:txBody>
      </p:sp>
    </p:spTree>
    <p:extLst>
      <p:ext uri="{BB962C8B-B14F-4D97-AF65-F5344CB8AC3E}">
        <p14:creationId xmlns:p14="http://schemas.microsoft.com/office/powerpoint/2010/main" val="105197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388338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164" y="2"/>
            <a:ext cx="7924799" cy="5143498"/>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p:nvPr/>
        </p:nvSpPr>
        <p:spPr>
          <a:xfrm>
            <a:off x="5098447" y="1002727"/>
            <a:ext cx="2024539" cy="953627"/>
          </a:xfrm>
          <a:prstGeom prst="rect">
            <a:avLst/>
          </a:prstGeom>
        </p:spPr>
        <p:txBody>
          <a:bodyPr vert="horz" wrap="square" lIns="0" tIns="30004" rIns="0" bIns="0" rtlCol="0">
            <a:spAutoFit/>
          </a:bodyPr>
          <a:lstStyle/>
          <a:p>
            <a:pPr>
              <a:spcBef>
                <a:spcPts val="236"/>
              </a:spcBef>
            </a:pPr>
            <a:r>
              <a:rPr sz="3000" spc="-68" dirty="0">
                <a:solidFill>
                  <a:srgbClr val="FFFFFF"/>
                </a:solidFill>
              </a:rPr>
              <a:t>Visual  </a:t>
            </a:r>
            <a:r>
              <a:rPr sz="3000" spc="-19" dirty="0">
                <a:solidFill>
                  <a:srgbClr val="FFFFFF"/>
                </a:solidFill>
              </a:rPr>
              <a:t>Com</a:t>
            </a:r>
            <a:r>
              <a:rPr sz="3000" spc="-45" dirty="0">
                <a:solidFill>
                  <a:srgbClr val="FFFFFF"/>
                </a:solidFill>
              </a:rPr>
              <a:t>p</a:t>
            </a:r>
            <a:r>
              <a:rPr sz="3000" spc="-26" dirty="0">
                <a:solidFill>
                  <a:srgbClr val="FFFFFF"/>
                </a:solidFill>
              </a:rPr>
              <a:t>arison</a:t>
            </a:r>
            <a:endParaRPr sz="3000" dirty="0"/>
          </a:p>
        </p:txBody>
      </p:sp>
    </p:spTree>
    <p:extLst>
      <p:ext uri="{BB962C8B-B14F-4D97-AF65-F5344CB8AC3E}">
        <p14:creationId xmlns:p14="http://schemas.microsoft.com/office/powerpoint/2010/main" val="76769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9492" y="745089"/>
            <a:ext cx="8340436" cy="4398411"/>
          </a:xfrm>
          <a:prstGeom prst="rect">
            <a:avLst/>
          </a:prstGeom>
          <a:blipFill>
            <a:blip r:embed="rId2" cstate="print"/>
            <a:stretch>
              <a:fillRect/>
            </a:stretch>
          </a:blipFill>
        </p:spPr>
        <p:txBody>
          <a:bodyPr wrap="square" lIns="0" tIns="0" rIns="0" bIns="0" rtlCol="0"/>
          <a:lstStyle/>
          <a:p>
            <a:endParaRPr sz="927"/>
          </a:p>
        </p:txBody>
      </p:sp>
      <p:sp>
        <p:nvSpPr>
          <p:cNvPr id="3" name="object 2"/>
          <p:cNvSpPr txBox="1">
            <a:spLocks/>
          </p:cNvSpPr>
          <p:nvPr/>
        </p:nvSpPr>
        <p:spPr>
          <a:xfrm>
            <a:off x="2806889" y="123667"/>
            <a:ext cx="3199980" cy="469022"/>
          </a:xfrm>
          <a:prstGeom prst="rect">
            <a:avLst/>
          </a:prstGeom>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405">
              <a:spcBef>
                <a:spcPts val="63"/>
              </a:spcBef>
            </a:pPr>
            <a:r>
              <a:rPr lang="en-US" sz="2912" spc="-20" dirty="0"/>
              <a:t>Embedding</a:t>
            </a:r>
            <a:r>
              <a:rPr lang="en-US" sz="2912" spc="-192" dirty="0"/>
              <a:t> </a:t>
            </a:r>
            <a:r>
              <a:rPr lang="en-US" sz="2912" spc="-46" dirty="0"/>
              <a:t>Data</a:t>
            </a:r>
            <a:endParaRPr lang="en-US" sz="2912" dirty="0"/>
          </a:p>
        </p:txBody>
      </p:sp>
    </p:spTree>
    <p:extLst>
      <p:ext uri="{BB962C8B-B14F-4D97-AF65-F5344CB8AC3E}">
        <p14:creationId xmlns:p14="http://schemas.microsoft.com/office/powerpoint/2010/main" val="133793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921" y="317924"/>
            <a:ext cx="3106143" cy="574884"/>
          </a:xfrm>
          <a:prstGeom prst="rect">
            <a:avLst/>
          </a:prstGeom>
        </p:spPr>
        <p:txBody>
          <a:bodyPr spcFirstLastPara="1" vert="horz" wrap="square" lIns="0" tIns="7984" rIns="0" bIns="0" rtlCol="0" anchor="t" anchorCtr="0">
            <a:spAutoFit/>
          </a:bodyPr>
          <a:lstStyle/>
          <a:p>
            <a:pPr marL="8405">
              <a:spcBef>
                <a:spcPts val="63"/>
              </a:spcBef>
            </a:pPr>
            <a:r>
              <a:rPr sz="3600" spc="-99" dirty="0"/>
              <a:t>Data</a:t>
            </a:r>
            <a:r>
              <a:rPr sz="3600" spc="-215" dirty="0"/>
              <a:t> </a:t>
            </a:r>
            <a:r>
              <a:rPr sz="3600" spc="-33" dirty="0"/>
              <a:t>Density</a:t>
            </a:r>
            <a:endParaRPr sz="3600" dirty="0"/>
          </a:p>
        </p:txBody>
      </p:sp>
      <p:sp>
        <p:nvSpPr>
          <p:cNvPr id="3" name="object 3"/>
          <p:cNvSpPr txBox="1"/>
          <p:nvPr/>
        </p:nvSpPr>
        <p:spPr>
          <a:xfrm>
            <a:off x="873077" y="932301"/>
            <a:ext cx="7342668" cy="693738"/>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63" dirty="0">
                <a:solidFill>
                  <a:schemeClr val="tx1"/>
                </a:solidFill>
                <a:latin typeface="Arial" charset="0"/>
                <a:ea typeface="Arial" charset="0"/>
                <a:cs typeface="Arial" charset="0"/>
              </a:rPr>
              <a:t>Data</a:t>
            </a:r>
            <a:r>
              <a:rPr sz="2600" spc="-122"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density</a:t>
            </a:r>
            <a:r>
              <a:rPr sz="2600" spc="-119" dirty="0">
                <a:solidFill>
                  <a:schemeClr val="tx1"/>
                </a:solidFill>
                <a:latin typeface="Arial" charset="0"/>
                <a:ea typeface="Arial" charset="0"/>
                <a:cs typeface="Arial" charset="0"/>
              </a:rPr>
              <a:t> </a:t>
            </a:r>
            <a:r>
              <a:rPr sz="2600" spc="-56" dirty="0">
                <a:solidFill>
                  <a:schemeClr val="tx1"/>
                </a:solidFill>
                <a:latin typeface="Arial" charset="0"/>
                <a:ea typeface="Arial" charset="0"/>
                <a:cs typeface="Arial" charset="0"/>
              </a:rPr>
              <a:t>=</a:t>
            </a:r>
            <a:r>
              <a:rPr sz="2600" spc="-10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09"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09"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entries</a:t>
            </a:r>
            <a:r>
              <a:rPr sz="2600" spc="-122" dirty="0">
                <a:solidFill>
                  <a:schemeClr val="tx1"/>
                </a:solidFill>
                <a:latin typeface="Arial" charset="0"/>
                <a:ea typeface="Arial" charset="0"/>
                <a:cs typeface="Arial" charset="0"/>
              </a:rPr>
              <a:t> </a:t>
            </a:r>
            <a:r>
              <a:rPr sz="2600" spc="53" dirty="0">
                <a:solidFill>
                  <a:schemeClr val="tx1"/>
                </a:solidFill>
                <a:latin typeface="Arial" charset="0"/>
                <a:ea typeface="Arial" charset="0"/>
                <a:cs typeface="Arial" charset="0"/>
              </a:rPr>
              <a:t>in</a:t>
            </a:r>
            <a:r>
              <a:rPr sz="2600" spc="-109"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data</a:t>
            </a:r>
            <a:r>
              <a:rPr sz="2600" spc="-119"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array</a:t>
            </a:r>
            <a:endParaRPr sz="2600" dirty="0">
              <a:solidFill>
                <a:schemeClr val="tx1"/>
              </a:solidFill>
              <a:latin typeface="Arial" charset="0"/>
              <a:ea typeface="Arial" charset="0"/>
              <a:cs typeface="Arial" charset="0"/>
            </a:endParaRPr>
          </a:p>
          <a:p>
            <a:pPr marL="2429005"/>
            <a:r>
              <a:rPr sz="1853" spc="-66" dirty="0">
                <a:solidFill>
                  <a:srgbClr val="FFFFFF"/>
                </a:solidFill>
                <a:latin typeface="Arial Unicode MS"/>
                <a:cs typeface="Arial Unicode MS"/>
              </a:rPr>
              <a:t>area </a:t>
            </a:r>
            <a:r>
              <a:rPr sz="1853" dirty="0">
                <a:solidFill>
                  <a:srgbClr val="FFFFFF"/>
                </a:solidFill>
                <a:latin typeface="Arial Unicode MS"/>
                <a:cs typeface="Arial Unicode MS"/>
              </a:rPr>
              <a:t>of </a:t>
            </a:r>
            <a:r>
              <a:rPr sz="1853" spc="-36" dirty="0">
                <a:solidFill>
                  <a:srgbClr val="FFFFFF"/>
                </a:solidFill>
                <a:latin typeface="Arial Unicode MS"/>
                <a:cs typeface="Arial Unicode MS"/>
              </a:rPr>
              <a:t>data</a:t>
            </a:r>
            <a:r>
              <a:rPr sz="1853" spc="-291" dirty="0">
                <a:solidFill>
                  <a:srgbClr val="FFFFFF"/>
                </a:solidFill>
                <a:latin typeface="Arial Unicode MS"/>
                <a:cs typeface="Arial Unicode MS"/>
              </a:rPr>
              <a:t> </a:t>
            </a:r>
            <a:r>
              <a:rPr sz="1853" spc="-23" dirty="0">
                <a:solidFill>
                  <a:srgbClr val="FFFFFF"/>
                </a:solidFill>
                <a:latin typeface="Arial Unicode MS"/>
                <a:cs typeface="Arial Unicode MS"/>
              </a:rPr>
              <a:t>graphic</a:t>
            </a:r>
            <a:endParaRPr sz="1853" dirty="0">
              <a:latin typeface="Arial Unicode MS"/>
              <a:cs typeface="Arial Unicode MS"/>
            </a:endParaRPr>
          </a:p>
        </p:txBody>
      </p:sp>
      <p:sp>
        <p:nvSpPr>
          <p:cNvPr id="4" name="object 4"/>
          <p:cNvSpPr/>
          <p:nvPr/>
        </p:nvSpPr>
        <p:spPr>
          <a:xfrm>
            <a:off x="3557419" y="1702145"/>
            <a:ext cx="3384877" cy="0"/>
          </a:xfrm>
          <a:custGeom>
            <a:avLst/>
            <a:gdLst/>
            <a:ahLst/>
            <a:cxnLst/>
            <a:rect l="l" t="t" r="r" b="b"/>
            <a:pathLst>
              <a:path w="5114925">
                <a:moveTo>
                  <a:pt x="0" y="0"/>
                </a:moveTo>
                <a:lnTo>
                  <a:pt x="5114544" y="0"/>
                </a:lnTo>
              </a:path>
            </a:pathLst>
          </a:custGeom>
          <a:ln w="16001">
            <a:solidFill>
              <a:srgbClr val="FFFFFF"/>
            </a:solidFill>
          </a:ln>
        </p:spPr>
        <p:txBody>
          <a:bodyPr wrap="square" lIns="0" tIns="0" rIns="0" bIns="0" rtlCol="0"/>
          <a:lstStyle/>
          <a:p>
            <a:endParaRPr sz="927"/>
          </a:p>
        </p:txBody>
      </p:sp>
      <p:sp>
        <p:nvSpPr>
          <p:cNvPr id="5" name="object 5"/>
          <p:cNvSpPr/>
          <p:nvPr/>
        </p:nvSpPr>
        <p:spPr>
          <a:xfrm>
            <a:off x="1611830" y="1626039"/>
            <a:ext cx="6386324" cy="351746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269695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3" y="1932002"/>
            <a:ext cx="6802582" cy="2922104"/>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200" dirty="0">
                <a:solidFill>
                  <a:schemeClr val="tx1"/>
                </a:solidFill>
                <a:latin typeface="Arial" charset="0"/>
                <a:ea typeface="Arial" charset="0"/>
                <a:cs typeface="Arial" charset="0"/>
              </a:rPr>
              <a:t>Al</a:t>
            </a:r>
            <a:r>
              <a:rPr sz="2200" spc="-93"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Globus</a:t>
            </a:r>
            <a:r>
              <a:rPr sz="2200" spc="-89" dirty="0">
                <a:solidFill>
                  <a:schemeClr val="tx1"/>
                </a:solidFill>
                <a:latin typeface="Arial" charset="0"/>
                <a:ea typeface="Arial" charset="0"/>
                <a:cs typeface="Arial" charset="0"/>
              </a:rPr>
              <a:t> </a:t>
            </a:r>
            <a:r>
              <a:rPr sz="2200" spc="-116" dirty="0">
                <a:solidFill>
                  <a:schemeClr val="tx1"/>
                </a:solidFill>
                <a:latin typeface="Arial" charset="0"/>
                <a:ea typeface="Arial" charset="0"/>
                <a:cs typeface="Arial" charset="0"/>
              </a:rPr>
              <a:t>,</a:t>
            </a:r>
            <a:r>
              <a:rPr sz="2200" spc="-8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Eric</a:t>
            </a:r>
            <a:r>
              <a:rPr sz="2200" spc="-93" dirty="0">
                <a:solidFill>
                  <a:schemeClr val="tx1"/>
                </a:solidFill>
                <a:latin typeface="Arial" charset="0"/>
                <a:ea typeface="Arial" charset="0"/>
                <a:cs typeface="Arial" charset="0"/>
              </a:rPr>
              <a:t> </a:t>
            </a:r>
            <a:r>
              <a:rPr sz="2200" spc="-56" dirty="0">
                <a:solidFill>
                  <a:schemeClr val="tx1"/>
                </a:solidFill>
                <a:latin typeface="Arial" charset="0"/>
                <a:ea typeface="Arial" charset="0"/>
                <a:cs typeface="Arial" charset="0"/>
              </a:rPr>
              <a:t>Raible,</a:t>
            </a:r>
            <a:r>
              <a:rPr sz="2200" spc="-8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Fourteen</a:t>
            </a:r>
            <a:r>
              <a:rPr sz="2200" spc="-89" dirty="0">
                <a:solidFill>
                  <a:schemeClr val="tx1"/>
                </a:solidFill>
                <a:latin typeface="Arial" charset="0"/>
                <a:ea typeface="Arial" charset="0"/>
                <a:cs typeface="Arial" charset="0"/>
              </a:rPr>
              <a:t> </a:t>
            </a:r>
            <a:r>
              <a:rPr sz="2200" spc="-96" dirty="0">
                <a:solidFill>
                  <a:schemeClr val="tx1"/>
                </a:solidFill>
                <a:latin typeface="Arial" charset="0"/>
                <a:ea typeface="Arial" charset="0"/>
                <a:cs typeface="Arial" charset="0"/>
              </a:rPr>
              <a:t>Ways</a:t>
            </a:r>
            <a:r>
              <a:rPr sz="2200" spc="-79"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to</a:t>
            </a:r>
            <a:r>
              <a:rPr sz="2200" spc="-93" dirty="0">
                <a:solidFill>
                  <a:schemeClr val="tx1"/>
                </a:solidFill>
                <a:latin typeface="Arial" charset="0"/>
                <a:ea typeface="Arial" charset="0"/>
                <a:cs typeface="Arial" charset="0"/>
              </a:rPr>
              <a:t> </a:t>
            </a:r>
            <a:r>
              <a:rPr sz="2200" spc="-139" dirty="0">
                <a:solidFill>
                  <a:schemeClr val="tx1"/>
                </a:solidFill>
                <a:latin typeface="Arial" charset="0"/>
                <a:ea typeface="Arial" charset="0"/>
                <a:cs typeface="Arial" charset="0"/>
              </a:rPr>
              <a:t>Say</a:t>
            </a:r>
            <a:r>
              <a:rPr sz="2200" spc="-8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Nothing</a:t>
            </a:r>
            <a:r>
              <a:rPr sz="2200" spc="-89"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With  </a:t>
            </a:r>
            <a:r>
              <a:rPr sz="2200" spc="-20" dirty="0">
                <a:solidFill>
                  <a:schemeClr val="tx1"/>
                </a:solidFill>
                <a:latin typeface="Arial" charset="0"/>
                <a:ea typeface="Arial" charset="0"/>
                <a:cs typeface="Arial" charset="0"/>
              </a:rPr>
              <a:t>Scientific </a:t>
            </a:r>
            <a:r>
              <a:rPr sz="2200" spc="-17" dirty="0">
                <a:solidFill>
                  <a:schemeClr val="tx1"/>
                </a:solidFill>
                <a:latin typeface="Arial" charset="0"/>
                <a:ea typeface="Arial" charset="0"/>
                <a:cs typeface="Arial" charset="0"/>
              </a:rPr>
              <a:t>Visualization, </a:t>
            </a:r>
            <a:r>
              <a:rPr sz="2200" spc="-56" dirty="0">
                <a:solidFill>
                  <a:schemeClr val="tx1"/>
                </a:solidFill>
                <a:latin typeface="Arial" charset="0"/>
                <a:ea typeface="Arial" charset="0"/>
                <a:cs typeface="Arial" charset="0"/>
              </a:rPr>
              <a:t>Computer, </a:t>
            </a:r>
            <a:r>
              <a:rPr sz="2200" spc="-66" dirty="0">
                <a:solidFill>
                  <a:schemeClr val="tx1"/>
                </a:solidFill>
                <a:latin typeface="Arial" charset="0"/>
                <a:ea typeface="Arial" charset="0"/>
                <a:cs typeface="Arial" charset="0"/>
              </a:rPr>
              <a:t>v.27 </a:t>
            </a:r>
            <a:r>
              <a:rPr sz="2200" spc="-63" dirty="0">
                <a:solidFill>
                  <a:schemeClr val="tx1"/>
                </a:solidFill>
                <a:latin typeface="Arial" charset="0"/>
                <a:ea typeface="Arial" charset="0"/>
                <a:cs typeface="Arial" charset="0"/>
              </a:rPr>
              <a:t>n.7, </a:t>
            </a:r>
            <a:r>
              <a:rPr sz="2200" spc="-36" dirty="0">
                <a:solidFill>
                  <a:schemeClr val="tx1"/>
                </a:solidFill>
                <a:latin typeface="Arial" charset="0"/>
                <a:ea typeface="Arial" charset="0"/>
                <a:cs typeface="Arial" charset="0"/>
              </a:rPr>
              <a:t>p.86‐88, </a:t>
            </a:r>
            <a:r>
              <a:rPr sz="2200" spc="-69" dirty="0">
                <a:solidFill>
                  <a:schemeClr val="tx1"/>
                </a:solidFill>
                <a:latin typeface="Arial" charset="0"/>
                <a:ea typeface="Arial" charset="0"/>
                <a:cs typeface="Arial" charset="0"/>
              </a:rPr>
              <a:t>July  </a:t>
            </a:r>
            <a:r>
              <a:rPr sz="2200" spc="-30" dirty="0">
                <a:solidFill>
                  <a:schemeClr val="tx1"/>
                </a:solidFill>
                <a:latin typeface="Arial" charset="0"/>
                <a:ea typeface="Arial" charset="0"/>
                <a:cs typeface="Arial" charset="0"/>
              </a:rPr>
              <a:t>1994.</a:t>
            </a:r>
            <a:endParaRPr sz="2200" dirty="0">
              <a:solidFill>
                <a:schemeClr val="tx1"/>
              </a:solidFill>
              <a:latin typeface="Arial" charset="0"/>
              <a:ea typeface="Arial" charset="0"/>
              <a:cs typeface="Arial" charset="0"/>
            </a:endParaRPr>
          </a:p>
          <a:p>
            <a:pPr marL="235336" indent="-226931">
              <a:spcBef>
                <a:spcPts val="437"/>
              </a:spcBef>
              <a:buFont typeface="Arial"/>
              <a:buChar char="•"/>
              <a:tabLst>
                <a:tab pos="234916" algn="l"/>
                <a:tab pos="235336" algn="l"/>
              </a:tabLst>
            </a:pPr>
            <a:r>
              <a:rPr sz="2200" spc="-56" dirty="0">
                <a:solidFill>
                  <a:schemeClr val="tx1"/>
                </a:solidFill>
                <a:latin typeface="Arial" charset="0"/>
                <a:ea typeface="Arial" charset="0"/>
                <a:cs typeface="Arial" charset="0"/>
              </a:rPr>
              <a:t>Negative </a:t>
            </a:r>
            <a:r>
              <a:rPr sz="2200" spc="23" dirty="0">
                <a:solidFill>
                  <a:schemeClr val="tx1"/>
                </a:solidFill>
                <a:latin typeface="Arial" charset="0"/>
                <a:ea typeface="Arial" charset="0"/>
                <a:cs typeface="Arial" charset="0"/>
              </a:rPr>
              <a:t>rhetoric to</a:t>
            </a:r>
            <a:r>
              <a:rPr sz="2200" spc="-357"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convey </a:t>
            </a:r>
            <a:r>
              <a:rPr sz="2200" spc="-113" dirty="0">
                <a:solidFill>
                  <a:schemeClr val="tx1"/>
                </a:solidFill>
                <a:latin typeface="Arial" charset="0"/>
                <a:ea typeface="Arial" charset="0"/>
                <a:cs typeface="Arial" charset="0"/>
              </a:rPr>
              <a:t>message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3" dirty="0">
                <a:solidFill>
                  <a:schemeClr val="tx1"/>
                </a:solidFill>
                <a:latin typeface="Arial" charset="0"/>
                <a:ea typeface="Arial" charset="0"/>
                <a:cs typeface="Arial" charset="0"/>
              </a:rPr>
              <a:t>Very </a:t>
            </a:r>
            <a:r>
              <a:rPr sz="2200" spc="3" dirty="0">
                <a:solidFill>
                  <a:schemeClr val="tx1"/>
                </a:solidFill>
                <a:latin typeface="Arial" charset="0"/>
                <a:ea typeface="Arial" charset="0"/>
                <a:cs typeface="Arial" charset="0"/>
              </a:rPr>
              <a:t>interesting</a:t>
            </a:r>
            <a:r>
              <a:rPr sz="2200" spc="-17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read</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33" dirty="0">
                <a:solidFill>
                  <a:schemeClr val="tx1"/>
                </a:solidFill>
                <a:latin typeface="Arial" charset="0"/>
                <a:ea typeface="Arial" charset="0"/>
                <a:cs typeface="Arial" charset="0"/>
              </a:rPr>
              <a:t>Thoughts</a:t>
            </a:r>
            <a:r>
              <a:rPr lang="en-US" sz="2200" spc="-33" dirty="0">
                <a:solidFill>
                  <a:schemeClr val="tx1"/>
                </a:solidFill>
                <a:latin typeface="Arial" charset="0"/>
                <a:ea typeface="Arial" charset="0"/>
                <a:cs typeface="Arial" charset="0"/>
              </a:rPr>
              <a:t> evoking! </a:t>
            </a:r>
          </a:p>
          <a:p>
            <a:pPr marL="235336" indent="-226931">
              <a:spcBef>
                <a:spcPts val="443"/>
              </a:spcBef>
              <a:buFont typeface="Arial"/>
              <a:buChar char="•"/>
              <a:tabLst>
                <a:tab pos="234916" algn="l"/>
                <a:tab pos="235336" algn="l"/>
              </a:tabLst>
            </a:pPr>
            <a:r>
              <a:rPr lang="en-US" sz="2200" spc="-33" dirty="0">
                <a:solidFill>
                  <a:schemeClr val="tx1"/>
                </a:solidFill>
                <a:latin typeface="Arial" charset="0"/>
                <a:ea typeface="Arial" charset="0"/>
                <a:cs typeface="Arial" charset="0"/>
              </a:rPr>
              <a:t>Good packages contain “classes” that enable us to say something meaningful</a:t>
            </a:r>
            <a:endParaRPr sz="2200" dirty="0">
              <a:solidFill>
                <a:schemeClr val="tx1"/>
              </a:solidFill>
              <a:latin typeface="Arial" charset="0"/>
              <a:ea typeface="Arial" charset="0"/>
              <a:cs typeface="Arial" charset="0"/>
            </a:endParaRPr>
          </a:p>
        </p:txBody>
      </p:sp>
      <p:sp>
        <p:nvSpPr>
          <p:cNvPr id="4" name="object 2"/>
          <p:cNvSpPr txBox="1">
            <a:spLocks/>
          </p:cNvSpPr>
          <p:nvPr/>
        </p:nvSpPr>
        <p:spPr>
          <a:xfrm>
            <a:off x="1417366" y="498764"/>
            <a:ext cx="6673688" cy="1128882"/>
          </a:xfrm>
          <a:prstGeom prst="rect">
            <a:avLst/>
          </a:prstGeom>
          <a:noFill/>
          <a:ln>
            <a:noFill/>
          </a:ln>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405">
              <a:spcBef>
                <a:spcPts val="63"/>
              </a:spcBef>
            </a:pPr>
            <a:r>
              <a:rPr lang="en-US" sz="3600" spc="-99" dirty="0"/>
              <a:t>Fourteen Ways to Say Nothing With Scientific Visualization</a:t>
            </a:r>
            <a:endParaRPr lang="en-US" sz="3600" dirty="0"/>
          </a:p>
        </p:txBody>
      </p:sp>
    </p:spTree>
    <p:extLst>
      <p:ext uri="{BB962C8B-B14F-4D97-AF65-F5344CB8AC3E}">
        <p14:creationId xmlns:p14="http://schemas.microsoft.com/office/powerpoint/2010/main" val="326888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1449019" y="1569911"/>
            <a:ext cx="6248400" cy="2743002"/>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13" dirty="0">
                <a:solidFill>
                  <a:schemeClr val="tx1"/>
                </a:solidFill>
                <a:latin typeface="Arial" charset="0"/>
                <a:ea typeface="Arial" charset="0"/>
                <a:cs typeface="Arial" charset="0"/>
              </a:rPr>
              <a:t>Include </a:t>
            </a:r>
            <a:r>
              <a:rPr sz="2200" spc="-126" dirty="0">
                <a:solidFill>
                  <a:schemeClr val="tx1"/>
                </a:solidFill>
                <a:latin typeface="Arial" charset="0"/>
                <a:ea typeface="Arial" charset="0"/>
                <a:cs typeface="Arial" charset="0"/>
              </a:rPr>
              <a:t>a </a:t>
            </a:r>
            <a:r>
              <a:rPr sz="2200" spc="7" dirty="0">
                <a:solidFill>
                  <a:schemeClr val="tx1"/>
                </a:solidFill>
                <a:latin typeface="Arial" charset="0"/>
                <a:ea typeface="Arial" charset="0"/>
                <a:cs typeface="Arial" charset="0"/>
              </a:rPr>
              <a:t>color </a:t>
            </a:r>
            <a:r>
              <a:rPr sz="2200" spc="-50" dirty="0">
                <a:solidFill>
                  <a:schemeClr val="tx1"/>
                </a:solidFill>
                <a:latin typeface="Arial" charset="0"/>
                <a:ea typeface="Arial" charset="0"/>
                <a:cs typeface="Arial" charset="0"/>
              </a:rPr>
              <a:t>legend </a:t>
            </a:r>
            <a:r>
              <a:rPr sz="2200" dirty="0">
                <a:solidFill>
                  <a:schemeClr val="tx1"/>
                </a:solidFill>
                <a:latin typeface="Arial" charset="0"/>
                <a:ea typeface="Arial" charset="0"/>
                <a:cs typeface="Arial" charset="0"/>
              </a:rPr>
              <a:t>–</a:t>
            </a:r>
            <a:r>
              <a:rPr sz="2200" spc="-387"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Annotate</a:t>
            </a:r>
            <a:r>
              <a:rPr sz="2200" spc="-11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6"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(Labeling</a:t>
            </a:r>
            <a:r>
              <a:rPr sz="2200" spc="-116" dirty="0">
                <a:solidFill>
                  <a:schemeClr val="tx1"/>
                </a:solidFill>
                <a:latin typeface="Arial" charset="0"/>
                <a:ea typeface="Arial" charset="0"/>
                <a:cs typeface="Arial" charset="0"/>
              </a:rPr>
              <a:t> </a:t>
            </a:r>
            <a:r>
              <a:rPr sz="2200" spc="-46" dirty="0">
                <a:solidFill>
                  <a:schemeClr val="tx1"/>
                </a:solidFill>
                <a:latin typeface="Arial" charset="0"/>
                <a:ea typeface="Arial" charset="0"/>
                <a:cs typeface="Arial" charset="0"/>
              </a:rPr>
              <a:t>and</a:t>
            </a:r>
            <a:r>
              <a:rPr sz="2200" spc="-116"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Annotation)</a:t>
            </a:r>
            <a:r>
              <a:rPr sz="2200" spc="-10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3"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dirty="0">
                <a:solidFill>
                  <a:schemeClr val="tx1"/>
                </a:solidFill>
                <a:latin typeface="Arial" charset="0"/>
                <a:ea typeface="Arial" charset="0"/>
                <a:cs typeface="Arial" charset="0"/>
              </a:rPr>
              <a:t>Mention </a:t>
            </a:r>
            <a:r>
              <a:rPr sz="2200" spc="40" dirty="0">
                <a:solidFill>
                  <a:schemeClr val="tx1"/>
                </a:solidFill>
                <a:latin typeface="Arial" charset="0"/>
                <a:ea typeface="Arial" charset="0"/>
                <a:cs typeface="Arial" charset="0"/>
              </a:rPr>
              <a:t>Error</a:t>
            </a:r>
            <a:r>
              <a:rPr sz="2200" spc="-232"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Statistics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 </a:t>
            </a:r>
            <a:r>
              <a:rPr sz="2200" spc="30" dirty="0">
                <a:solidFill>
                  <a:schemeClr val="tx1"/>
                </a:solidFill>
                <a:latin typeface="Arial" charset="0"/>
                <a:ea typeface="Arial" charset="0"/>
                <a:cs typeface="Arial" charset="0"/>
              </a:rPr>
              <a:t>smooth/alter </a:t>
            </a:r>
            <a:r>
              <a:rPr sz="2200" spc="13" dirty="0">
                <a:solidFill>
                  <a:schemeClr val="tx1"/>
                </a:solidFill>
                <a:latin typeface="Arial" charset="0"/>
                <a:ea typeface="Arial" charset="0"/>
                <a:cs typeface="Arial" charset="0"/>
              </a:rPr>
              <a:t>your</a:t>
            </a:r>
            <a:r>
              <a:rPr sz="2200" spc="-347"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3" dirty="0">
                <a:solidFill>
                  <a:schemeClr val="tx1"/>
                </a:solidFill>
                <a:latin typeface="Arial" charset="0"/>
                <a:ea typeface="Arial" charset="0"/>
                <a:cs typeface="Arial" charset="0"/>
              </a:rPr>
              <a:t>Provide </a:t>
            </a:r>
            <a:r>
              <a:rPr sz="2200" spc="-20" dirty="0">
                <a:solidFill>
                  <a:schemeClr val="tx1"/>
                </a:solidFill>
                <a:latin typeface="Arial" charset="0"/>
                <a:ea typeface="Arial" charset="0"/>
                <a:cs typeface="Arial" charset="0"/>
              </a:rPr>
              <a:t>performance</a:t>
            </a:r>
            <a:r>
              <a:rPr sz="2200" spc="-208"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comparisons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13"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faithful</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representation</a:t>
            </a:r>
            <a:r>
              <a:rPr sz="2200" spc="-122"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13"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6" dirty="0">
                <a:solidFill>
                  <a:schemeClr val="tx1"/>
                </a:solidFill>
                <a:latin typeface="Arial" charset="0"/>
                <a:ea typeface="Arial" charset="0"/>
                <a:cs typeface="Arial" charset="0"/>
              </a:rPr>
              <a:t>Learn </a:t>
            </a:r>
            <a:r>
              <a:rPr sz="2200" spc="-20" dirty="0">
                <a:solidFill>
                  <a:schemeClr val="tx1"/>
                </a:solidFill>
                <a:latin typeface="Arial" charset="0"/>
                <a:ea typeface="Arial" charset="0"/>
                <a:cs typeface="Arial" charset="0"/>
              </a:rPr>
              <a:t>about </a:t>
            </a:r>
            <a:r>
              <a:rPr sz="2200" spc="-10" dirty="0">
                <a:solidFill>
                  <a:schemeClr val="tx1"/>
                </a:solidFill>
                <a:latin typeface="Arial" charset="0"/>
                <a:ea typeface="Arial" charset="0"/>
                <a:cs typeface="Arial" charset="0"/>
              </a:rPr>
              <a:t>the</a:t>
            </a:r>
            <a:r>
              <a:rPr sz="2200" spc="-384"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 </a:t>
            </a:r>
            <a:r>
              <a:rPr sz="2200" spc="-10" dirty="0">
                <a:solidFill>
                  <a:schemeClr val="tx1"/>
                </a:solidFill>
                <a:latin typeface="Arial" charset="0"/>
                <a:ea typeface="Arial" charset="0"/>
                <a:cs typeface="Arial" charset="0"/>
              </a:rPr>
              <a:t>domain‐</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35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803564" y="1320529"/>
            <a:ext cx="7730836" cy="308155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69" dirty="0">
                <a:solidFill>
                  <a:schemeClr val="tx1"/>
                </a:solidFill>
                <a:latin typeface="Arial" charset="0"/>
                <a:ea typeface="Arial" charset="0"/>
                <a:cs typeface="Arial" charset="0"/>
              </a:rPr>
              <a:t>Compare</a:t>
            </a:r>
            <a:r>
              <a:rPr sz="2200" spc="-122"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results</a:t>
            </a:r>
            <a:r>
              <a:rPr sz="2200" spc="-119" dirty="0">
                <a:solidFill>
                  <a:schemeClr val="tx1"/>
                </a:solidFill>
                <a:latin typeface="Arial" charset="0"/>
                <a:ea typeface="Arial" charset="0"/>
                <a:cs typeface="Arial" charset="0"/>
              </a:rPr>
              <a:t> </a:t>
            </a:r>
            <a:r>
              <a:rPr sz="2200" spc="73" dirty="0">
                <a:solidFill>
                  <a:schemeClr val="tx1"/>
                </a:solidFill>
                <a:latin typeface="Arial" charset="0"/>
                <a:ea typeface="Arial" charset="0"/>
                <a:cs typeface="Arial" charset="0"/>
              </a:rPr>
              <a:t>with</a:t>
            </a:r>
            <a:r>
              <a:rPr sz="2200" spc="-113"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other</a:t>
            </a:r>
            <a:r>
              <a:rPr sz="2200" spc="-10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vis</a:t>
            </a:r>
            <a:r>
              <a:rPr sz="2200" spc="-116"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techniques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32" dirty="0">
                <a:solidFill>
                  <a:schemeClr val="tx1"/>
                </a:solidFill>
                <a:latin typeface="Arial" charset="0"/>
                <a:ea typeface="Arial" charset="0"/>
                <a:cs typeface="Arial" charset="0"/>
              </a:rPr>
              <a:t>Use </a:t>
            </a:r>
            <a:r>
              <a:rPr sz="2200" dirty="0">
                <a:solidFill>
                  <a:schemeClr val="tx1"/>
                </a:solidFill>
                <a:latin typeface="Arial" charset="0"/>
                <a:ea typeface="Arial" charset="0"/>
                <a:cs typeface="Arial" charset="0"/>
              </a:rPr>
              <a:t>visualization </a:t>
            </a:r>
            <a:r>
              <a:rPr sz="2200" spc="-66" dirty="0">
                <a:solidFill>
                  <a:schemeClr val="tx1"/>
                </a:solidFill>
                <a:latin typeface="Arial" charset="0"/>
                <a:ea typeface="Arial" charset="0"/>
                <a:cs typeface="Arial" charset="0"/>
              </a:rPr>
              <a:t>systems </a:t>
            </a:r>
            <a:r>
              <a:rPr sz="2200" spc="73" dirty="0">
                <a:solidFill>
                  <a:schemeClr val="tx1"/>
                </a:solidFill>
                <a:latin typeface="Arial" charset="0"/>
                <a:ea typeface="Arial" charset="0"/>
                <a:cs typeface="Arial" charset="0"/>
              </a:rPr>
              <a:t>if</a:t>
            </a:r>
            <a:r>
              <a:rPr sz="2200" spc="-281"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available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6" dirty="0">
                <a:solidFill>
                  <a:schemeClr val="tx1"/>
                </a:solidFill>
                <a:latin typeface="Arial" charset="0"/>
                <a:ea typeface="Arial" charset="0"/>
                <a:cs typeface="Arial" charset="0"/>
              </a:rPr>
              <a:t>Cite</a:t>
            </a:r>
            <a:r>
              <a:rPr sz="2200" spc="-122" dirty="0">
                <a:solidFill>
                  <a:schemeClr val="tx1"/>
                </a:solidFill>
                <a:latin typeface="Arial" charset="0"/>
                <a:ea typeface="Arial" charset="0"/>
                <a:cs typeface="Arial" charset="0"/>
              </a:rPr>
              <a:t> </a:t>
            </a:r>
            <a:r>
              <a:rPr sz="2200" spc="-50" dirty="0">
                <a:solidFill>
                  <a:schemeClr val="tx1"/>
                </a:solidFill>
                <a:latin typeface="Arial" charset="0"/>
                <a:ea typeface="Arial" charset="0"/>
                <a:cs typeface="Arial" charset="0"/>
              </a:rPr>
              <a:t>references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r>
              <a:rPr sz="2200" spc="-119"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9"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73" dirty="0">
                <a:solidFill>
                  <a:schemeClr val="tx1"/>
                </a:solidFill>
                <a:latin typeface="Arial" charset="0"/>
                <a:ea typeface="Arial" charset="0"/>
                <a:cs typeface="Arial" charset="0"/>
              </a:rPr>
              <a:t>Show</a:t>
            </a:r>
            <a:r>
              <a:rPr sz="2200" spc="-122"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multiple</a:t>
            </a:r>
            <a:r>
              <a:rPr sz="2200" spc="-119" dirty="0">
                <a:solidFill>
                  <a:schemeClr val="tx1"/>
                </a:solidFill>
                <a:latin typeface="Arial" charset="0"/>
                <a:ea typeface="Arial" charset="0"/>
                <a:cs typeface="Arial" charset="0"/>
              </a:rPr>
              <a:t> </a:t>
            </a:r>
            <a:r>
              <a:rPr sz="2200" spc="-53" dirty="0">
                <a:solidFill>
                  <a:schemeClr val="tx1"/>
                </a:solidFill>
                <a:latin typeface="Arial" charset="0"/>
                <a:ea typeface="Arial" charset="0"/>
                <a:cs typeface="Arial" charset="0"/>
              </a:rPr>
              <a:t>datasets</a:t>
            </a:r>
            <a:r>
              <a:rPr sz="2200" spc="-122"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40" dirty="0">
                <a:solidFill>
                  <a:schemeClr val="tx1"/>
                </a:solidFill>
                <a:latin typeface="Arial" charset="0"/>
                <a:ea typeface="Arial" charset="0"/>
                <a:cs typeface="Arial" charset="0"/>
              </a:rPr>
              <a:t>convince</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reader</a:t>
            </a:r>
            <a:endParaRPr sz="2200" dirty="0">
              <a:solidFill>
                <a:schemeClr val="tx1"/>
              </a:solidFill>
              <a:latin typeface="Arial" charset="0"/>
              <a:ea typeface="Arial" charset="0"/>
              <a:cs typeface="Arial" charset="0"/>
            </a:endParaRPr>
          </a:p>
          <a:p>
            <a:pPr marL="235336" marR="86990" indent="-226931">
              <a:spcBef>
                <a:spcPts val="447"/>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0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fair</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technique</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(don’t</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show</a:t>
            </a:r>
            <a:r>
              <a:rPr sz="2200" spc="-11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viewing </a:t>
            </a:r>
            <a:r>
              <a:rPr sz="2200" spc="-60" dirty="0">
                <a:solidFill>
                  <a:schemeClr val="tx1"/>
                </a:solidFill>
                <a:latin typeface="Arial" charset="0"/>
                <a:ea typeface="Arial" charset="0"/>
                <a:cs typeface="Arial" charset="0"/>
              </a:rPr>
              <a:t>angle </a:t>
            </a:r>
            <a:r>
              <a:rPr sz="2200" spc="20" dirty="0">
                <a:solidFill>
                  <a:schemeClr val="tx1"/>
                </a:solidFill>
                <a:latin typeface="Arial" charset="0"/>
                <a:ea typeface="Arial" charset="0"/>
                <a:cs typeface="Arial" charset="0"/>
              </a:rPr>
              <a:t>that </a:t>
            </a:r>
            <a:r>
              <a:rPr sz="2200" spc="-33" dirty="0">
                <a:solidFill>
                  <a:schemeClr val="tx1"/>
                </a:solidFill>
                <a:latin typeface="Arial" charset="0"/>
                <a:ea typeface="Arial" charset="0"/>
                <a:cs typeface="Arial" charset="0"/>
              </a:rPr>
              <a:t>hides</a:t>
            </a:r>
            <a:r>
              <a:rPr sz="2200" spc="-314" dirty="0">
                <a:solidFill>
                  <a:schemeClr val="tx1"/>
                </a:solidFill>
                <a:latin typeface="Arial" charset="0"/>
                <a:ea typeface="Arial" charset="0"/>
                <a:cs typeface="Arial" charset="0"/>
              </a:rPr>
              <a:t> </a:t>
            </a:r>
            <a:r>
              <a:rPr lang="en-US" sz="2200" spc="-314"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blemishes</a:t>
            </a:r>
            <a:r>
              <a:rPr lang="en-US" sz="2200" spc="-30"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a:t>
            </a:r>
            <a:r>
              <a:rPr sz="2200" spc="-113" dirty="0">
                <a:solidFill>
                  <a:schemeClr val="tx1"/>
                </a:solidFill>
                <a:latin typeface="Arial" charset="0"/>
                <a:ea typeface="Arial" charset="0"/>
                <a:cs typeface="Arial" charset="0"/>
              </a:rPr>
              <a:t> </a:t>
            </a:r>
            <a:r>
              <a:rPr sz="2200" spc="86" dirty="0">
                <a:solidFill>
                  <a:schemeClr val="tx1"/>
                </a:solidFill>
                <a:latin typeface="Arial" charset="0"/>
                <a:ea typeface="Arial" charset="0"/>
                <a:cs typeface="Arial" charset="0"/>
              </a:rPr>
              <a:t>try</a:t>
            </a:r>
            <a:r>
              <a:rPr sz="2200" spc="-113"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fancy</a:t>
            </a:r>
            <a:r>
              <a:rPr sz="2200" spc="-10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graphics</a:t>
            </a:r>
            <a:r>
              <a:rPr sz="2200" spc="-113"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stunts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hide</a:t>
            </a:r>
            <a:r>
              <a:rPr sz="2200" spc="-119"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ugliness</a:t>
            </a:r>
            <a:r>
              <a:rPr lang="en-US" sz="2200" spc="-129" dirty="0">
                <a:solidFill>
                  <a:schemeClr val="tx1"/>
                </a:solidFill>
                <a:latin typeface="Arial" charset="0"/>
                <a:ea typeface="Arial" charset="0"/>
                <a:cs typeface="Arial" charset="0"/>
              </a:rPr>
              <a:t> </a:t>
            </a:r>
            <a:r>
              <a:rPr lang="mr-IN" sz="2200" spc="-129" dirty="0">
                <a:solidFill>
                  <a:schemeClr val="tx1"/>
                </a:solidFill>
                <a:latin typeface="Arial" charset="0"/>
                <a:ea typeface="Arial" charset="0"/>
                <a:cs typeface="Arial" charset="0"/>
              </a:rPr>
              <a:t>–</a:t>
            </a:r>
            <a:r>
              <a:rPr lang="en-US" sz="2200" spc="-129" dirty="0">
                <a:solidFill>
                  <a:schemeClr val="tx1"/>
                </a:solidFill>
                <a:latin typeface="Arial" charset="0"/>
                <a:ea typeface="Arial" charset="0"/>
                <a:cs typeface="Arial" charset="0"/>
              </a:rPr>
              <a:t> Class</a:t>
            </a: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 </a:t>
            </a:r>
            <a:r>
              <a:rPr sz="2200" spc="33" dirty="0">
                <a:solidFill>
                  <a:schemeClr val="tx1"/>
                </a:solidFill>
                <a:latin typeface="Arial" charset="0"/>
                <a:ea typeface="Arial" charset="0"/>
                <a:cs typeface="Arial" charset="0"/>
              </a:rPr>
              <a:t>fair</a:t>
            </a:r>
            <a:r>
              <a:rPr sz="2200" spc="-113" dirty="0">
                <a:solidFill>
                  <a:schemeClr val="tx1"/>
                </a:solidFill>
                <a:latin typeface="Arial" charset="0"/>
                <a:ea typeface="Arial" charset="0"/>
                <a:cs typeface="Arial" charset="0"/>
              </a:rPr>
              <a:t> </a:t>
            </a:r>
            <a:r>
              <a:rPr sz="2200" spc="-20" dirty="0">
                <a:solidFill>
                  <a:schemeClr val="tx1"/>
                </a:solidFill>
                <a:latin typeface="Arial" charset="0"/>
                <a:ea typeface="Arial" charset="0"/>
                <a:cs typeface="Arial" charset="0"/>
              </a:rPr>
              <a:t>about</a:t>
            </a:r>
            <a:r>
              <a:rPr sz="2200" spc="-113"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extension</a:t>
            </a:r>
            <a:r>
              <a:rPr sz="2200" spc="-126"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13" dirty="0">
                <a:solidFill>
                  <a:schemeClr val="tx1"/>
                </a:solidFill>
                <a:latin typeface="Arial" charset="0"/>
                <a:ea typeface="Arial" charset="0"/>
                <a:cs typeface="Arial" charset="0"/>
              </a:rPr>
              <a:t> </a:t>
            </a:r>
            <a:r>
              <a:rPr sz="2200" spc="-60" dirty="0">
                <a:solidFill>
                  <a:schemeClr val="tx1"/>
                </a:solidFill>
                <a:latin typeface="Arial" charset="0"/>
                <a:ea typeface="Arial" charset="0"/>
                <a:cs typeface="Arial" charset="0"/>
              </a:rPr>
              <a:t>3D</a:t>
            </a:r>
            <a:r>
              <a:rPr sz="2200" spc="-109" dirty="0">
                <a:solidFill>
                  <a:schemeClr val="tx1"/>
                </a:solidFill>
                <a:latin typeface="Arial" charset="0"/>
                <a:ea typeface="Arial" charset="0"/>
                <a:cs typeface="Arial" charset="0"/>
              </a:rPr>
              <a:t> </a:t>
            </a:r>
            <a:r>
              <a:rPr sz="2200" spc="-3" dirty="0">
                <a:solidFill>
                  <a:schemeClr val="tx1"/>
                </a:solidFill>
                <a:latin typeface="Arial" charset="0"/>
                <a:ea typeface="Arial" charset="0"/>
                <a:cs typeface="Arial" charset="0"/>
              </a:rPr>
              <a:t>‐</a:t>
            </a:r>
            <a:r>
              <a:rPr sz="2200" spc="-116"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25223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r>
              <a:rPr lang="en-US" spc="105" dirty="0"/>
              <a:t> </a:t>
            </a:r>
            <a:endParaRPr spc="105" dirty="0"/>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95803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899" y="362388"/>
            <a:ext cx="4814991" cy="529793"/>
          </a:xfrm>
          <a:prstGeom prst="rect">
            <a:avLst/>
          </a:prstGeom>
        </p:spPr>
        <p:txBody>
          <a:bodyPr spcFirstLastPara="1" vert="horz" wrap="square" lIns="0" tIns="9049" rIns="0" bIns="0" rtlCol="0" anchor="t" anchorCtr="0">
            <a:spAutoFit/>
          </a:bodyPr>
          <a:lstStyle/>
          <a:p>
            <a:pPr marL="9525">
              <a:spcBef>
                <a:spcPts val="71"/>
              </a:spcBef>
            </a:pPr>
            <a:r>
              <a:rPr spc="49" dirty="0"/>
              <a:t>Visualization</a:t>
            </a:r>
            <a:r>
              <a:rPr spc="-83" dirty="0"/>
              <a:t> </a:t>
            </a:r>
            <a:r>
              <a:rPr spc="83" dirty="0"/>
              <a:t>Pipeline</a:t>
            </a:r>
          </a:p>
        </p:txBody>
      </p:sp>
      <p:grpSp>
        <p:nvGrpSpPr>
          <p:cNvPr id="42" name="Group 41"/>
          <p:cNvGrpSpPr/>
          <p:nvPr/>
        </p:nvGrpSpPr>
        <p:grpSpPr>
          <a:xfrm>
            <a:off x="1371600" y="1271587"/>
            <a:ext cx="6550819" cy="2986088"/>
            <a:chOff x="1371600" y="1271587"/>
            <a:chExt cx="6550819" cy="2986088"/>
          </a:xfrm>
        </p:grpSpPr>
        <p:sp>
          <p:nvSpPr>
            <p:cNvPr id="3" name="object 3"/>
            <p:cNvSpPr/>
            <p:nvPr/>
          </p:nvSpPr>
          <p:spPr>
            <a:xfrm>
              <a:off x="1375172" y="1271587"/>
              <a:ext cx="1035844" cy="300038"/>
            </a:xfrm>
            <a:custGeom>
              <a:avLst/>
              <a:gdLst/>
              <a:ahLst/>
              <a:cxnLst/>
              <a:rect l="l" t="t" r="r" b="b"/>
              <a:pathLst>
                <a:path w="1381125" h="400050">
                  <a:moveTo>
                    <a:pt x="1314386"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386" y="400050"/>
                  </a:lnTo>
                  <a:lnTo>
                    <a:pt x="1340342" y="394811"/>
                  </a:lnTo>
                  <a:lnTo>
                    <a:pt x="1361535" y="380523"/>
                  </a:lnTo>
                  <a:lnTo>
                    <a:pt x="1375822" y="359330"/>
                  </a:lnTo>
                  <a:lnTo>
                    <a:pt x="1381061" y="333375"/>
                  </a:lnTo>
                  <a:lnTo>
                    <a:pt x="1381061" y="66675"/>
                  </a:lnTo>
                  <a:lnTo>
                    <a:pt x="1375822" y="40719"/>
                  </a:lnTo>
                  <a:lnTo>
                    <a:pt x="1361535" y="19526"/>
                  </a:lnTo>
                  <a:lnTo>
                    <a:pt x="1340342" y="5238"/>
                  </a:lnTo>
                  <a:lnTo>
                    <a:pt x="1314386" y="0"/>
                  </a:lnTo>
                  <a:close/>
                </a:path>
              </a:pathLst>
            </a:custGeom>
            <a:solidFill>
              <a:schemeClr val="accent5">
                <a:lumMod val="60000"/>
                <a:lumOff val="40000"/>
              </a:schemeClr>
            </a:solidFill>
          </p:spPr>
          <p:txBody>
            <a:bodyPr wrap="square" lIns="0" tIns="0" rIns="0" bIns="0" rtlCol="0"/>
            <a:lstStyle/>
            <a:p>
              <a:endParaRPr sz="1050"/>
            </a:p>
          </p:txBody>
        </p:sp>
        <p:sp>
          <p:nvSpPr>
            <p:cNvPr id="4" name="object 4"/>
            <p:cNvSpPr/>
            <p:nvPr/>
          </p:nvSpPr>
          <p:spPr>
            <a:xfrm>
              <a:off x="1375172" y="1271587"/>
              <a:ext cx="1035844" cy="300038"/>
            </a:xfrm>
            <a:custGeom>
              <a:avLst/>
              <a:gdLst/>
              <a:ahLst/>
              <a:cxnLst/>
              <a:rect l="l" t="t" r="r" b="b"/>
              <a:pathLst>
                <a:path w="1381125" h="400050">
                  <a:moveTo>
                    <a:pt x="0" y="66675"/>
                  </a:moveTo>
                  <a:lnTo>
                    <a:pt x="5238" y="40719"/>
                  </a:lnTo>
                  <a:lnTo>
                    <a:pt x="19526" y="19526"/>
                  </a:lnTo>
                  <a:lnTo>
                    <a:pt x="40719" y="5238"/>
                  </a:lnTo>
                  <a:lnTo>
                    <a:pt x="66675" y="0"/>
                  </a:lnTo>
                  <a:lnTo>
                    <a:pt x="1314386" y="0"/>
                  </a:lnTo>
                  <a:lnTo>
                    <a:pt x="1340342" y="5238"/>
                  </a:lnTo>
                  <a:lnTo>
                    <a:pt x="1361535" y="19526"/>
                  </a:lnTo>
                  <a:lnTo>
                    <a:pt x="1375822" y="40719"/>
                  </a:lnTo>
                  <a:lnTo>
                    <a:pt x="1381061" y="66675"/>
                  </a:lnTo>
                  <a:lnTo>
                    <a:pt x="1381061" y="333375"/>
                  </a:lnTo>
                  <a:lnTo>
                    <a:pt x="1375822" y="359330"/>
                  </a:lnTo>
                  <a:lnTo>
                    <a:pt x="1361535" y="380523"/>
                  </a:lnTo>
                  <a:lnTo>
                    <a:pt x="1340342" y="394811"/>
                  </a:lnTo>
                  <a:lnTo>
                    <a:pt x="1314386"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chemeClr val="accent1">
                  <a:lumMod val="75000"/>
                </a:schemeClr>
              </a:solidFill>
            </a:ln>
          </p:spPr>
          <p:txBody>
            <a:bodyPr wrap="square" lIns="0" tIns="0" rIns="0" bIns="0" rtlCol="0"/>
            <a:lstStyle/>
            <a:p>
              <a:endParaRPr sz="1050"/>
            </a:p>
          </p:txBody>
        </p:sp>
        <p:sp>
          <p:nvSpPr>
            <p:cNvPr id="5" name="object 5"/>
            <p:cNvSpPr txBox="1"/>
            <p:nvPr/>
          </p:nvSpPr>
          <p:spPr>
            <a:xfrm>
              <a:off x="1513180" y="1298315"/>
              <a:ext cx="758666"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53" dirty="0">
                  <a:solidFill>
                    <a:srgbClr val="FFFFFF"/>
                  </a:solidFill>
                </a:rPr>
                <a:t>Simulation</a:t>
              </a:r>
              <a:endParaRPr sz="1350" dirty="0"/>
            </a:p>
          </p:txBody>
        </p:sp>
        <p:sp>
          <p:nvSpPr>
            <p:cNvPr id="6" name="object 6"/>
            <p:cNvSpPr/>
            <p:nvPr/>
          </p:nvSpPr>
          <p:spPr>
            <a:xfrm>
              <a:off x="1371600" y="2262758"/>
              <a:ext cx="1035844" cy="300038"/>
            </a:xfrm>
            <a:custGeom>
              <a:avLst/>
              <a:gdLst/>
              <a:ahLst/>
              <a:cxnLst/>
              <a:rect l="l" t="t" r="r" b="b"/>
              <a:pathLst>
                <a:path w="1381125" h="400050">
                  <a:moveTo>
                    <a:pt x="1314450" y="0"/>
                  </a:moveTo>
                  <a:lnTo>
                    <a:pt x="66675" y="0"/>
                  </a:lnTo>
                  <a:lnTo>
                    <a:pt x="40724" y="5238"/>
                  </a:lnTo>
                  <a:lnTo>
                    <a:pt x="19531" y="19526"/>
                  </a:lnTo>
                  <a:lnTo>
                    <a:pt x="5240" y="40719"/>
                  </a:lnTo>
                  <a:lnTo>
                    <a:pt x="0" y="66675"/>
                  </a:lnTo>
                  <a:lnTo>
                    <a:pt x="0" y="333375"/>
                  </a:lnTo>
                  <a:lnTo>
                    <a:pt x="5240" y="359330"/>
                  </a:lnTo>
                  <a:lnTo>
                    <a:pt x="19531" y="380523"/>
                  </a:lnTo>
                  <a:lnTo>
                    <a:pt x="40724"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7" name="object 7"/>
            <p:cNvSpPr/>
            <p:nvPr/>
          </p:nvSpPr>
          <p:spPr>
            <a:xfrm>
              <a:off x="1371600" y="2262758"/>
              <a:ext cx="1035844" cy="300038"/>
            </a:xfrm>
            <a:custGeom>
              <a:avLst/>
              <a:gdLst/>
              <a:ahLst/>
              <a:cxnLst/>
              <a:rect l="l" t="t" r="r" b="b"/>
              <a:pathLst>
                <a:path w="1381125" h="400050">
                  <a:moveTo>
                    <a:pt x="0" y="66675"/>
                  </a:moveTo>
                  <a:lnTo>
                    <a:pt x="5240" y="40719"/>
                  </a:lnTo>
                  <a:lnTo>
                    <a:pt x="19531" y="19526"/>
                  </a:lnTo>
                  <a:lnTo>
                    <a:pt x="40724"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24" y="394811"/>
                  </a:lnTo>
                  <a:lnTo>
                    <a:pt x="19531" y="380523"/>
                  </a:lnTo>
                  <a:lnTo>
                    <a:pt x="5240"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8" name="object 8"/>
            <p:cNvSpPr txBox="1"/>
            <p:nvPr/>
          </p:nvSpPr>
          <p:spPr>
            <a:xfrm>
              <a:off x="1557528" y="2289963"/>
              <a:ext cx="665321"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90" dirty="0">
                  <a:solidFill>
                    <a:srgbClr val="FFFFFF"/>
                  </a:solidFill>
                </a:rPr>
                <a:t>Database</a:t>
              </a:r>
              <a:endParaRPr sz="1350" dirty="0"/>
            </a:p>
          </p:txBody>
        </p:sp>
        <p:sp>
          <p:nvSpPr>
            <p:cNvPr id="9" name="object 9"/>
            <p:cNvSpPr/>
            <p:nvPr/>
          </p:nvSpPr>
          <p:spPr>
            <a:xfrm>
              <a:off x="1371600" y="3253930"/>
              <a:ext cx="1035844" cy="635794"/>
            </a:xfrm>
            <a:custGeom>
              <a:avLst/>
              <a:gdLst/>
              <a:ahLst/>
              <a:cxnLst/>
              <a:rect l="l" t="t" r="r" b="b"/>
              <a:pathLst>
                <a:path w="1381125" h="847725">
                  <a:moveTo>
                    <a:pt x="1239774" y="0"/>
                  </a:moveTo>
                  <a:lnTo>
                    <a:pt x="141287" y="0"/>
                  </a:lnTo>
                  <a:lnTo>
                    <a:pt x="96630" y="7214"/>
                  </a:lnTo>
                  <a:lnTo>
                    <a:pt x="57845" y="27297"/>
                  </a:lnTo>
                  <a:lnTo>
                    <a:pt x="27260" y="57908"/>
                  </a:lnTo>
                  <a:lnTo>
                    <a:pt x="7203" y="96706"/>
                  </a:lnTo>
                  <a:lnTo>
                    <a:pt x="0" y="141350"/>
                  </a:lnTo>
                  <a:lnTo>
                    <a:pt x="0" y="706501"/>
                  </a:lnTo>
                  <a:lnTo>
                    <a:pt x="7203" y="751131"/>
                  </a:lnTo>
                  <a:lnTo>
                    <a:pt x="27260" y="789898"/>
                  </a:lnTo>
                  <a:lnTo>
                    <a:pt x="57845" y="820471"/>
                  </a:lnTo>
                  <a:lnTo>
                    <a:pt x="96630" y="840523"/>
                  </a:lnTo>
                  <a:lnTo>
                    <a:pt x="141287" y="847725"/>
                  </a:lnTo>
                  <a:lnTo>
                    <a:pt x="1239774" y="847725"/>
                  </a:lnTo>
                  <a:lnTo>
                    <a:pt x="1284466" y="840523"/>
                  </a:lnTo>
                  <a:lnTo>
                    <a:pt x="1323270" y="820471"/>
                  </a:lnTo>
                  <a:lnTo>
                    <a:pt x="1353863" y="789898"/>
                  </a:lnTo>
                  <a:lnTo>
                    <a:pt x="1373922" y="751131"/>
                  </a:lnTo>
                  <a:lnTo>
                    <a:pt x="1381125" y="706501"/>
                  </a:lnTo>
                  <a:lnTo>
                    <a:pt x="1381125" y="141350"/>
                  </a:lnTo>
                  <a:lnTo>
                    <a:pt x="1373922" y="96706"/>
                  </a:lnTo>
                  <a:lnTo>
                    <a:pt x="1353863" y="57908"/>
                  </a:lnTo>
                  <a:lnTo>
                    <a:pt x="1323270" y="27297"/>
                  </a:lnTo>
                  <a:lnTo>
                    <a:pt x="1284466" y="7214"/>
                  </a:lnTo>
                  <a:lnTo>
                    <a:pt x="1239774" y="0"/>
                  </a:lnTo>
                  <a:close/>
                </a:path>
              </a:pathLst>
            </a:custGeom>
            <a:solidFill>
              <a:schemeClr val="accent1">
                <a:lumMod val="75000"/>
              </a:schemeClr>
            </a:solidFill>
          </p:spPr>
          <p:txBody>
            <a:bodyPr wrap="square" lIns="0" tIns="0" rIns="0" bIns="0" rtlCol="0"/>
            <a:lstStyle/>
            <a:p>
              <a:endParaRPr sz="1050"/>
            </a:p>
          </p:txBody>
        </p:sp>
        <p:sp>
          <p:nvSpPr>
            <p:cNvPr id="10" name="object 10"/>
            <p:cNvSpPr/>
            <p:nvPr/>
          </p:nvSpPr>
          <p:spPr>
            <a:xfrm>
              <a:off x="1371600" y="3253930"/>
              <a:ext cx="1035844" cy="635794"/>
            </a:xfrm>
            <a:custGeom>
              <a:avLst/>
              <a:gdLst/>
              <a:ahLst/>
              <a:cxnLst/>
              <a:rect l="l" t="t" r="r" b="b"/>
              <a:pathLst>
                <a:path w="1381125" h="847725">
                  <a:moveTo>
                    <a:pt x="0" y="141350"/>
                  </a:moveTo>
                  <a:lnTo>
                    <a:pt x="7203" y="96706"/>
                  </a:lnTo>
                  <a:lnTo>
                    <a:pt x="27260" y="57908"/>
                  </a:lnTo>
                  <a:lnTo>
                    <a:pt x="57845" y="27297"/>
                  </a:lnTo>
                  <a:lnTo>
                    <a:pt x="96630" y="7214"/>
                  </a:lnTo>
                  <a:lnTo>
                    <a:pt x="141287" y="0"/>
                  </a:lnTo>
                  <a:lnTo>
                    <a:pt x="1239774" y="0"/>
                  </a:lnTo>
                  <a:lnTo>
                    <a:pt x="1284466" y="7214"/>
                  </a:lnTo>
                  <a:lnTo>
                    <a:pt x="1323270" y="27297"/>
                  </a:lnTo>
                  <a:lnTo>
                    <a:pt x="1353863" y="57908"/>
                  </a:lnTo>
                  <a:lnTo>
                    <a:pt x="1373922" y="96706"/>
                  </a:lnTo>
                  <a:lnTo>
                    <a:pt x="1381125" y="141350"/>
                  </a:lnTo>
                  <a:lnTo>
                    <a:pt x="1381125" y="706501"/>
                  </a:lnTo>
                  <a:lnTo>
                    <a:pt x="1373922" y="751131"/>
                  </a:lnTo>
                  <a:lnTo>
                    <a:pt x="1353863" y="789898"/>
                  </a:lnTo>
                  <a:lnTo>
                    <a:pt x="1323270" y="820471"/>
                  </a:lnTo>
                  <a:lnTo>
                    <a:pt x="1284466" y="840523"/>
                  </a:lnTo>
                  <a:lnTo>
                    <a:pt x="1239774" y="847725"/>
                  </a:lnTo>
                  <a:lnTo>
                    <a:pt x="141287" y="847725"/>
                  </a:lnTo>
                  <a:lnTo>
                    <a:pt x="96630" y="840523"/>
                  </a:lnTo>
                  <a:lnTo>
                    <a:pt x="57845" y="820471"/>
                  </a:lnTo>
                  <a:lnTo>
                    <a:pt x="27260" y="789898"/>
                  </a:lnTo>
                  <a:lnTo>
                    <a:pt x="7203" y="751131"/>
                  </a:lnTo>
                  <a:lnTo>
                    <a:pt x="0" y="706501"/>
                  </a:lnTo>
                  <a:lnTo>
                    <a:pt x="0" y="141350"/>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1" name="object 11"/>
            <p:cNvSpPr txBox="1"/>
            <p:nvPr/>
          </p:nvSpPr>
          <p:spPr>
            <a:xfrm>
              <a:off x="1430464" y="3289649"/>
              <a:ext cx="918020" cy="540533"/>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5" dirty="0">
                  <a:solidFill>
                    <a:srgbClr val="FFFFFF"/>
                  </a:solidFill>
                </a:rPr>
                <a:t>Acquisition</a:t>
              </a:r>
              <a:endParaRPr sz="1350" dirty="0"/>
            </a:p>
            <a:p>
              <a:pPr algn="ctr">
                <a:spcBef>
                  <a:spcPts val="30"/>
                </a:spcBef>
              </a:pPr>
              <a:r>
                <a:rPr sz="1050" spc="-64" dirty="0">
                  <a:solidFill>
                    <a:srgbClr val="FFFFFF"/>
                  </a:solidFill>
                </a:rPr>
                <a:t>(scanners,</a:t>
              </a:r>
              <a:endParaRPr sz="1050" dirty="0"/>
            </a:p>
            <a:p>
              <a:pPr algn="ctr">
                <a:lnSpc>
                  <a:spcPct val="100000"/>
                </a:lnSpc>
              </a:pPr>
              <a:r>
                <a:rPr sz="1050" spc="-68" dirty="0">
                  <a:solidFill>
                    <a:srgbClr val="FFFFFF"/>
                  </a:solidFill>
                </a:rPr>
                <a:t>sensors,</a:t>
              </a:r>
              <a:r>
                <a:rPr sz="1050" spc="-64" dirty="0">
                  <a:solidFill>
                    <a:srgbClr val="FFFFFF"/>
                  </a:solidFill>
                </a:rPr>
                <a:t> </a:t>
              </a:r>
              <a:r>
                <a:rPr sz="1050" spc="-188" dirty="0">
                  <a:solidFill>
                    <a:srgbClr val="FFFFFF"/>
                  </a:solidFill>
                </a:rPr>
                <a:t>…)</a:t>
              </a:r>
              <a:endParaRPr sz="1050" dirty="0"/>
            </a:p>
          </p:txBody>
        </p:sp>
        <p:sp>
          <p:nvSpPr>
            <p:cNvPr id="12" name="object 12"/>
            <p:cNvSpPr/>
            <p:nvPr/>
          </p:nvSpPr>
          <p:spPr>
            <a:xfrm>
              <a:off x="2850357" y="2264569"/>
              <a:ext cx="1035844" cy="300038"/>
            </a:xfrm>
            <a:custGeom>
              <a:avLst/>
              <a:gdLst/>
              <a:ahLst/>
              <a:cxnLst/>
              <a:rect l="l" t="t" r="r" b="b"/>
              <a:pathLst>
                <a:path w="1381125" h="400050">
                  <a:moveTo>
                    <a:pt x="1314450" y="0"/>
                  </a:moveTo>
                  <a:lnTo>
                    <a:pt x="66675" y="0"/>
                  </a:lnTo>
                  <a:lnTo>
                    <a:pt x="40719" y="5238"/>
                  </a:lnTo>
                  <a:lnTo>
                    <a:pt x="19526" y="19526"/>
                  </a:lnTo>
                  <a:lnTo>
                    <a:pt x="5238" y="40719"/>
                  </a:lnTo>
                  <a:lnTo>
                    <a:pt x="0" y="66675"/>
                  </a:lnTo>
                  <a:lnTo>
                    <a:pt x="0" y="333375"/>
                  </a:lnTo>
                  <a:lnTo>
                    <a:pt x="5238" y="359330"/>
                  </a:lnTo>
                  <a:lnTo>
                    <a:pt x="19526" y="380523"/>
                  </a:lnTo>
                  <a:lnTo>
                    <a:pt x="40719" y="394811"/>
                  </a:lnTo>
                  <a:lnTo>
                    <a:pt x="66675" y="400050"/>
                  </a:lnTo>
                  <a:lnTo>
                    <a:pt x="1314450" y="400050"/>
                  </a:lnTo>
                  <a:lnTo>
                    <a:pt x="1340405" y="394811"/>
                  </a:lnTo>
                  <a:lnTo>
                    <a:pt x="1361598" y="380523"/>
                  </a:lnTo>
                  <a:lnTo>
                    <a:pt x="1375886" y="359330"/>
                  </a:lnTo>
                  <a:lnTo>
                    <a:pt x="1381125" y="333375"/>
                  </a:lnTo>
                  <a:lnTo>
                    <a:pt x="1381125" y="66675"/>
                  </a:lnTo>
                  <a:lnTo>
                    <a:pt x="1375886" y="40719"/>
                  </a:lnTo>
                  <a:lnTo>
                    <a:pt x="1361598" y="19526"/>
                  </a:lnTo>
                  <a:lnTo>
                    <a:pt x="1340405" y="5238"/>
                  </a:lnTo>
                  <a:lnTo>
                    <a:pt x="1314450" y="0"/>
                  </a:lnTo>
                  <a:close/>
                </a:path>
              </a:pathLst>
            </a:custGeom>
            <a:solidFill>
              <a:schemeClr val="accent5">
                <a:lumMod val="60000"/>
                <a:lumOff val="40000"/>
              </a:schemeClr>
            </a:solidFill>
          </p:spPr>
          <p:txBody>
            <a:bodyPr wrap="square" lIns="0" tIns="0" rIns="0" bIns="0" rtlCol="0"/>
            <a:lstStyle/>
            <a:p>
              <a:endParaRPr sz="1050"/>
            </a:p>
          </p:txBody>
        </p:sp>
        <p:sp>
          <p:nvSpPr>
            <p:cNvPr id="13" name="object 13"/>
            <p:cNvSpPr/>
            <p:nvPr/>
          </p:nvSpPr>
          <p:spPr>
            <a:xfrm>
              <a:off x="2850357" y="2264569"/>
              <a:ext cx="1035844" cy="300038"/>
            </a:xfrm>
            <a:custGeom>
              <a:avLst/>
              <a:gdLst/>
              <a:ahLst/>
              <a:cxnLst/>
              <a:rect l="l" t="t" r="r" b="b"/>
              <a:pathLst>
                <a:path w="1381125" h="400050">
                  <a:moveTo>
                    <a:pt x="0" y="66675"/>
                  </a:moveTo>
                  <a:lnTo>
                    <a:pt x="5238" y="40719"/>
                  </a:lnTo>
                  <a:lnTo>
                    <a:pt x="19526" y="19526"/>
                  </a:lnTo>
                  <a:lnTo>
                    <a:pt x="40719" y="5238"/>
                  </a:lnTo>
                  <a:lnTo>
                    <a:pt x="66675" y="0"/>
                  </a:lnTo>
                  <a:lnTo>
                    <a:pt x="1314450" y="0"/>
                  </a:lnTo>
                  <a:lnTo>
                    <a:pt x="1340405" y="5238"/>
                  </a:lnTo>
                  <a:lnTo>
                    <a:pt x="1361598" y="19526"/>
                  </a:lnTo>
                  <a:lnTo>
                    <a:pt x="1375886" y="40719"/>
                  </a:lnTo>
                  <a:lnTo>
                    <a:pt x="1381125" y="66675"/>
                  </a:lnTo>
                  <a:lnTo>
                    <a:pt x="1381125" y="333375"/>
                  </a:lnTo>
                  <a:lnTo>
                    <a:pt x="1375886" y="359330"/>
                  </a:lnTo>
                  <a:lnTo>
                    <a:pt x="1361598" y="380523"/>
                  </a:lnTo>
                  <a:lnTo>
                    <a:pt x="1340405" y="394811"/>
                  </a:lnTo>
                  <a:lnTo>
                    <a:pt x="1314450" y="400050"/>
                  </a:lnTo>
                  <a:lnTo>
                    <a:pt x="66675" y="400050"/>
                  </a:lnTo>
                  <a:lnTo>
                    <a:pt x="40719" y="394811"/>
                  </a:lnTo>
                  <a:lnTo>
                    <a:pt x="19526" y="380523"/>
                  </a:lnTo>
                  <a:lnTo>
                    <a:pt x="5238" y="359330"/>
                  </a:lnTo>
                  <a:lnTo>
                    <a:pt x="0" y="333375"/>
                  </a:lnTo>
                  <a:lnTo>
                    <a:pt x="0" y="6667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14" name="object 14"/>
            <p:cNvSpPr txBox="1"/>
            <p:nvPr/>
          </p:nvSpPr>
          <p:spPr>
            <a:xfrm>
              <a:off x="3029903" y="2291772"/>
              <a:ext cx="677704"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24" dirty="0">
                  <a:solidFill>
                    <a:srgbClr val="FFFFFF"/>
                  </a:solidFill>
                </a:rPr>
                <a:t>Raw</a:t>
              </a:r>
              <a:r>
                <a:rPr sz="1350" spc="-116" dirty="0">
                  <a:solidFill>
                    <a:srgbClr val="FFFFFF"/>
                  </a:solidFill>
                </a:rPr>
                <a:t> </a:t>
              </a:r>
              <a:r>
                <a:rPr sz="1350" spc="-83" dirty="0">
                  <a:solidFill>
                    <a:srgbClr val="FFFFFF"/>
                  </a:solidFill>
                </a:rPr>
                <a:t>Data</a:t>
              </a:r>
              <a:endParaRPr sz="1350" dirty="0"/>
            </a:p>
          </p:txBody>
        </p:sp>
        <p:sp>
          <p:nvSpPr>
            <p:cNvPr id="15" name="object 15"/>
            <p:cNvSpPr/>
            <p:nvPr/>
          </p:nvSpPr>
          <p:spPr>
            <a:xfrm>
              <a:off x="2402586" y="1417129"/>
              <a:ext cx="422910" cy="783431"/>
            </a:xfrm>
            <a:custGeom>
              <a:avLst/>
              <a:gdLst/>
              <a:ahLst/>
              <a:cxnLst/>
              <a:rect l="l" t="t" r="r" b="b"/>
              <a:pathLst>
                <a:path w="563880" h="1044575">
                  <a:moveTo>
                    <a:pt x="516610" y="982889"/>
                  </a:moveTo>
                  <a:lnTo>
                    <a:pt x="494283" y="994791"/>
                  </a:lnTo>
                  <a:lnTo>
                    <a:pt x="563626" y="1044194"/>
                  </a:lnTo>
                  <a:lnTo>
                    <a:pt x="562358" y="994156"/>
                  </a:lnTo>
                  <a:lnTo>
                    <a:pt x="522604" y="994156"/>
                  </a:lnTo>
                  <a:lnTo>
                    <a:pt x="516610" y="982889"/>
                  </a:lnTo>
                  <a:close/>
                </a:path>
                <a:path w="563880" h="1044575">
                  <a:moveTo>
                    <a:pt x="539070" y="970916"/>
                  </a:moveTo>
                  <a:lnTo>
                    <a:pt x="516610" y="982889"/>
                  </a:lnTo>
                  <a:lnTo>
                    <a:pt x="522604" y="994156"/>
                  </a:lnTo>
                  <a:lnTo>
                    <a:pt x="545083" y="982218"/>
                  </a:lnTo>
                  <a:lnTo>
                    <a:pt x="539070" y="970916"/>
                  </a:lnTo>
                  <a:close/>
                </a:path>
                <a:path w="563880" h="1044575">
                  <a:moveTo>
                    <a:pt x="561466" y="958977"/>
                  </a:moveTo>
                  <a:lnTo>
                    <a:pt x="539070" y="970916"/>
                  </a:lnTo>
                  <a:lnTo>
                    <a:pt x="545083" y="982218"/>
                  </a:lnTo>
                  <a:lnTo>
                    <a:pt x="522604" y="994156"/>
                  </a:lnTo>
                  <a:lnTo>
                    <a:pt x="562358" y="994156"/>
                  </a:lnTo>
                  <a:lnTo>
                    <a:pt x="561466" y="958977"/>
                  </a:lnTo>
                  <a:close/>
                </a:path>
                <a:path w="563880" h="1044575">
                  <a:moveTo>
                    <a:pt x="22478" y="0"/>
                  </a:moveTo>
                  <a:lnTo>
                    <a:pt x="0" y="11938"/>
                  </a:lnTo>
                  <a:lnTo>
                    <a:pt x="516610" y="982889"/>
                  </a:lnTo>
                  <a:lnTo>
                    <a:pt x="539070" y="970916"/>
                  </a:lnTo>
                  <a:lnTo>
                    <a:pt x="22478" y="0"/>
                  </a:lnTo>
                  <a:close/>
                </a:path>
              </a:pathLst>
            </a:custGeom>
            <a:solidFill>
              <a:schemeClr val="accent5">
                <a:lumMod val="60000"/>
                <a:lumOff val="40000"/>
              </a:schemeClr>
            </a:solidFill>
          </p:spPr>
          <p:txBody>
            <a:bodyPr wrap="square" lIns="0" tIns="0" rIns="0" bIns="0" rtlCol="0"/>
            <a:lstStyle/>
            <a:p>
              <a:endParaRPr sz="1050"/>
            </a:p>
          </p:txBody>
        </p:sp>
        <p:sp>
          <p:nvSpPr>
            <p:cNvPr id="16" name="object 16"/>
            <p:cNvSpPr/>
            <p:nvPr/>
          </p:nvSpPr>
          <p:spPr>
            <a:xfrm>
              <a:off x="2407444" y="2385821"/>
              <a:ext cx="442913" cy="57150"/>
            </a:xfrm>
            <a:custGeom>
              <a:avLst/>
              <a:gdLst/>
              <a:ahLst/>
              <a:cxnLst/>
              <a:rect l="l" t="t" r="r" b="b"/>
              <a:pathLst>
                <a:path w="590550" h="76200">
                  <a:moveTo>
                    <a:pt x="514307" y="50747"/>
                  </a:moveTo>
                  <a:lnTo>
                    <a:pt x="514223" y="76200"/>
                  </a:lnTo>
                  <a:lnTo>
                    <a:pt x="565449" y="50800"/>
                  </a:lnTo>
                  <a:lnTo>
                    <a:pt x="527050" y="50800"/>
                  </a:lnTo>
                  <a:lnTo>
                    <a:pt x="514307" y="50747"/>
                  </a:lnTo>
                  <a:close/>
                </a:path>
                <a:path w="590550" h="76200">
                  <a:moveTo>
                    <a:pt x="514392" y="25348"/>
                  </a:moveTo>
                  <a:lnTo>
                    <a:pt x="514307" y="50747"/>
                  </a:lnTo>
                  <a:lnTo>
                    <a:pt x="527050" y="50800"/>
                  </a:lnTo>
                  <a:lnTo>
                    <a:pt x="527050" y="25400"/>
                  </a:lnTo>
                  <a:lnTo>
                    <a:pt x="514392" y="25348"/>
                  </a:lnTo>
                  <a:close/>
                </a:path>
                <a:path w="590550" h="76200">
                  <a:moveTo>
                    <a:pt x="514476" y="0"/>
                  </a:moveTo>
                  <a:lnTo>
                    <a:pt x="514392" y="25348"/>
                  </a:lnTo>
                  <a:lnTo>
                    <a:pt x="527050" y="25400"/>
                  </a:lnTo>
                  <a:lnTo>
                    <a:pt x="527050" y="50800"/>
                  </a:lnTo>
                  <a:lnTo>
                    <a:pt x="565449" y="50800"/>
                  </a:lnTo>
                  <a:lnTo>
                    <a:pt x="590550" y="38353"/>
                  </a:lnTo>
                  <a:lnTo>
                    <a:pt x="514476" y="0"/>
                  </a:lnTo>
                  <a:close/>
                </a:path>
                <a:path w="590550" h="76200">
                  <a:moveTo>
                    <a:pt x="0" y="23240"/>
                  </a:moveTo>
                  <a:lnTo>
                    <a:pt x="0" y="48640"/>
                  </a:lnTo>
                  <a:lnTo>
                    <a:pt x="514307" y="50747"/>
                  </a:lnTo>
                  <a:lnTo>
                    <a:pt x="514392" y="25348"/>
                  </a:lnTo>
                  <a:lnTo>
                    <a:pt x="0" y="23240"/>
                  </a:lnTo>
                  <a:close/>
                </a:path>
              </a:pathLst>
            </a:custGeom>
            <a:solidFill>
              <a:schemeClr val="accent5">
                <a:lumMod val="60000"/>
                <a:lumOff val="40000"/>
              </a:schemeClr>
            </a:solidFill>
          </p:spPr>
          <p:txBody>
            <a:bodyPr wrap="square" lIns="0" tIns="0" rIns="0" bIns="0" rtlCol="0"/>
            <a:lstStyle/>
            <a:p>
              <a:endParaRPr sz="1050"/>
            </a:p>
          </p:txBody>
        </p:sp>
        <p:sp>
          <p:nvSpPr>
            <p:cNvPr id="17" name="object 17"/>
            <p:cNvSpPr/>
            <p:nvPr/>
          </p:nvSpPr>
          <p:spPr>
            <a:xfrm>
              <a:off x="2398872" y="2678906"/>
              <a:ext cx="451961" cy="897255"/>
            </a:xfrm>
            <a:custGeom>
              <a:avLst/>
              <a:gdLst/>
              <a:ahLst/>
              <a:cxnLst/>
              <a:rect l="l" t="t" r="r" b="b"/>
              <a:pathLst>
                <a:path w="602614" h="1196339">
                  <a:moveTo>
                    <a:pt x="556703" y="62578"/>
                  </a:moveTo>
                  <a:lnTo>
                    <a:pt x="0" y="1185037"/>
                  </a:lnTo>
                  <a:lnTo>
                    <a:pt x="22860" y="1196213"/>
                  </a:lnTo>
                  <a:lnTo>
                    <a:pt x="579436" y="73881"/>
                  </a:lnTo>
                  <a:lnTo>
                    <a:pt x="556703" y="62578"/>
                  </a:lnTo>
                  <a:close/>
                </a:path>
                <a:path w="602614" h="1196339">
                  <a:moveTo>
                    <a:pt x="602132" y="51181"/>
                  </a:moveTo>
                  <a:lnTo>
                    <a:pt x="562356" y="51181"/>
                  </a:lnTo>
                  <a:lnTo>
                    <a:pt x="585088" y="62483"/>
                  </a:lnTo>
                  <a:lnTo>
                    <a:pt x="579436" y="73881"/>
                  </a:lnTo>
                  <a:lnTo>
                    <a:pt x="602234" y="85217"/>
                  </a:lnTo>
                  <a:lnTo>
                    <a:pt x="602132" y="51181"/>
                  </a:lnTo>
                  <a:close/>
                </a:path>
                <a:path w="602614" h="1196339">
                  <a:moveTo>
                    <a:pt x="562356" y="51181"/>
                  </a:moveTo>
                  <a:lnTo>
                    <a:pt x="556703" y="62578"/>
                  </a:lnTo>
                  <a:lnTo>
                    <a:pt x="579436" y="73881"/>
                  </a:lnTo>
                  <a:lnTo>
                    <a:pt x="585088" y="62483"/>
                  </a:lnTo>
                  <a:lnTo>
                    <a:pt x="562356" y="51181"/>
                  </a:lnTo>
                  <a:close/>
                </a:path>
                <a:path w="602614" h="1196339">
                  <a:moveTo>
                    <a:pt x="601980" y="0"/>
                  </a:moveTo>
                  <a:lnTo>
                    <a:pt x="534035" y="51307"/>
                  </a:lnTo>
                  <a:lnTo>
                    <a:pt x="556703" y="62578"/>
                  </a:lnTo>
                  <a:lnTo>
                    <a:pt x="562356" y="51181"/>
                  </a:lnTo>
                  <a:lnTo>
                    <a:pt x="602132" y="51181"/>
                  </a:lnTo>
                  <a:lnTo>
                    <a:pt x="601980" y="0"/>
                  </a:lnTo>
                  <a:close/>
                </a:path>
              </a:pathLst>
            </a:custGeom>
            <a:solidFill>
              <a:schemeClr val="accent5">
                <a:lumMod val="60000"/>
                <a:lumOff val="40000"/>
              </a:schemeClr>
            </a:solidFill>
          </p:spPr>
          <p:txBody>
            <a:bodyPr wrap="square" lIns="0" tIns="0" rIns="0" bIns="0" rtlCol="0"/>
            <a:lstStyle/>
            <a:p>
              <a:endParaRPr sz="1050"/>
            </a:p>
          </p:txBody>
        </p:sp>
        <p:sp>
          <p:nvSpPr>
            <p:cNvPr id="18" name="object 18"/>
            <p:cNvSpPr/>
            <p:nvPr/>
          </p:nvSpPr>
          <p:spPr>
            <a:xfrm>
              <a:off x="4121944"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19" name="object 19"/>
            <p:cNvSpPr/>
            <p:nvPr/>
          </p:nvSpPr>
          <p:spPr>
            <a:xfrm>
              <a:off x="4121944"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0" name="object 20"/>
            <p:cNvSpPr txBox="1"/>
            <p:nvPr/>
          </p:nvSpPr>
          <p:spPr>
            <a:xfrm>
              <a:off x="4368641" y="2185282"/>
              <a:ext cx="546259" cy="425116"/>
            </a:xfrm>
            <a:prstGeom prst="rect">
              <a:avLst/>
            </a:prstGeom>
            <a:solidFill>
              <a:schemeClr val="accent1">
                <a:lumMod val="75000"/>
              </a:schemeClr>
            </a:solidFill>
          </p:spPr>
          <p:txBody>
            <a:bodyPr vert="horz" wrap="square" lIns="0" tIns="9525" rIns="0" bIns="0" rtlCol="0">
              <a:spAutoFit/>
            </a:bodyPr>
            <a:lstStyle/>
            <a:p>
              <a:pPr algn="ctr">
                <a:spcBef>
                  <a:spcPts val="75"/>
                </a:spcBef>
              </a:pPr>
              <a:r>
                <a:rPr sz="1350" spc="-49" dirty="0">
                  <a:solidFill>
                    <a:srgbClr val="FFFFFF"/>
                  </a:solidFill>
                </a:rPr>
                <a:t>Filtered</a:t>
              </a:r>
              <a:endParaRPr sz="1350" dirty="0"/>
            </a:p>
            <a:p>
              <a:pPr algn="ctr">
                <a:lnSpc>
                  <a:spcPct val="100000"/>
                </a:lnSpc>
              </a:pPr>
              <a:r>
                <a:rPr sz="1350" spc="-83" dirty="0">
                  <a:solidFill>
                    <a:srgbClr val="FFFFFF"/>
                  </a:solidFill>
                </a:rPr>
                <a:t>Data</a:t>
              </a:r>
              <a:endParaRPr sz="1350" dirty="0"/>
            </a:p>
          </p:txBody>
        </p:sp>
        <p:sp>
          <p:nvSpPr>
            <p:cNvPr id="21" name="object 21"/>
            <p:cNvSpPr/>
            <p:nvPr/>
          </p:nvSpPr>
          <p:spPr>
            <a:xfrm>
              <a:off x="3886010" y="2383346"/>
              <a:ext cx="236220" cy="57150"/>
            </a:xfrm>
            <a:custGeom>
              <a:avLst/>
              <a:gdLst/>
              <a:ahLst/>
              <a:cxnLst/>
              <a:rect l="l" t="t" r="r" b="b"/>
              <a:pathLst>
                <a:path w="314960" h="76200">
                  <a:moveTo>
                    <a:pt x="290244" y="25145"/>
                  </a:moveTo>
                  <a:lnTo>
                    <a:pt x="250951" y="25145"/>
                  </a:lnTo>
                  <a:lnTo>
                    <a:pt x="251332" y="50545"/>
                  </a:lnTo>
                  <a:lnTo>
                    <a:pt x="238632" y="50738"/>
                  </a:lnTo>
                  <a:lnTo>
                    <a:pt x="239013" y="76200"/>
                  </a:lnTo>
                  <a:lnTo>
                    <a:pt x="314578" y="36829"/>
                  </a:lnTo>
                  <a:lnTo>
                    <a:pt x="290244" y="25145"/>
                  </a:lnTo>
                  <a:close/>
                </a:path>
                <a:path w="314960" h="76200">
                  <a:moveTo>
                    <a:pt x="238251" y="25338"/>
                  </a:moveTo>
                  <a:lnTo>
                    <a:pt x="0" y="28955"/>
                  </a:lnTo>
                  <a:lnTo>
                    <a:pt x="507" y="54355"/>
                  </a:lnTo>
                  <a:lnTo>
                    <a:pt x="238632" y="50738"/>
                  </a:lnTo>
                  <a:lnTo>
                    <a:pt x="238251" y="25338"/>
                  </a:lnTo>
                  <a:close/>
                </a:path>
                <a:path w="314960" h="76200">
                  <a:moveTo>
                    <a:pt x="250951" y="25145"/>
                  </a:moveTo>
                  <a:lnTo>
                    <a:pt x="238251" y="25338"/>
                  </a:lnTo>
                  <a:lnTo>
                    <a:pt x="238632" y="50738"/>
                  </a:lnTo>
                  <a:lnTo>
                    <a:pt x="251332" y="50545"/>
                  </a:lnTo>
                  <a:lnTo>
                    <a:pt x="250951" y="25145"/>
                  </a:lnTo>
                  <a:close/>
                </a:path>
                <a:path w="314960" h="76200">
                  <a:moveTo>
                    <a:pt x="237870" y="0"/>
                  </a:moveTo>
                  <a:lnTo>
                    <a:pt x="238251" y="25338"/>
                  </a:lnTo>
                  <a:lnTo>
                    <a:pt x="250951" y="25145"/>
                  </a:lnTo>
                  <a:lnTo>
                    <a:pt x="290244" y="25145"/>
                  </a:lnTo>
                  <a:lnTo>
                    <a:pt x="237870" y="0"/>
                  </a:lnTo>
                  <a:close/>
                </a:path>
              </a:pathLst>
            </a:custGeom>
            <a:solidFill>
              <a:schemeClr val="accent5">
                <a:lumMod val="60000"/>
                <a:lumOff val="40000"/>
              </a:schemeClr>
            </a:solidFill>
          </p:spPr>
          <p:txBody>
            <a:bodyPr wrap="square" lIns="0" tIns="0" rIns="0" bIns="0" rtlCol="0"/>
            <a:lstStyle/>
            <a:p>
              <a:endParaRPr sz="1050"/>
            </a:p>
          </p:txBody>
        </p:sp>
        <p:sp>
          <p:nvSpPr>
            <p:cNvPr id="22" name="object 22"/>
            <p:cNvSpPr/>
            <p:nvPr/>
          </p:nvSpPr>
          <p:spPr>
            <a:xfrm>
              <a:off x="5432870" y="2143126"/>
              <a:ext cx="1035844" cy="535781"/>
            </a:xfrm>
            <a:custGeom>
              <a:avLst/>
              <a:gdLst/>
              <a:ahLst/>
              <a:cxnLst/>
              <a:rect l="l" t="t" r="r" b="b"/>
              <a:pathLst>
                <a:path w="1381125" h="714375">
                  <a:moveTo>
                    <a:pt x="1261999" y="0"/>
                  </a:moveTo>
                  <a:lnTo>
                    <a:pt x="118999" y="0"/>
                  </a:lnTo>
                  <a:lnTo>
                    <a:pt x="72651" y="9362"/>
                  </a:lnTo>
                  <a:lnTo>
                    <a:pt x="34829" y="34893"/>
                  </a:lnTo>
                  <a:lnTo>
                    <a:pt x="9342" y="72759"/>
                  </a:lnTo>
                  <a:lnTo>
                    <a:pt x="0" y="119125"/>
                  </a:lnTo>
                  <a:lnTo>
                    <a:pt x="0" y="595249"/>
                  </a:lnTo>
                  <a:lnTo>
                    <a:pt x="9342" y="641615"/>
                  </a:lnTo>
                  <a:lnTo>
                    <a:pt x="34829" y="679481"/>
                  </a:lnTo>
                  <a:lnTo>
                    <a:pt x="72651" y="705012"/>
                  </a:lnTo>
                  <a:lnTo>
                    <a:pt x="118999"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3" name="object 23"/>
            <p:cNvSpPr/>
            <p:nvPr/>
          </p:nvSpPr>
          <p:spPr>
            <a:xfrm>
              <a:off x="5432870" y="2143126"/>
              <a:ext cx="1035844" cy="535781"/>
            </a:xfrm>
            <a:custGeom>
              <a:avLst/>
              <a:gdLst/>
              <a:ahLst/>
              <a:cxnLst/>
              <a:rect l="l" t="t" r="r" b="b"/>
              <a:pathLst>
                <a:path w="1381125" h="714375">
                  <a:moveTo>
                    <a:pt x="0" y="119125"/>
                  </a:moveTo>
                  <a:lnTo>
                    <a:pt x="9342" y="72759"/>
                  </a:lnTo>
                  <a:lnTo>
                    <a:pt x="34829" y="34893"/>
                  </a:lnTo>
                  <a:lnTo>
                    <a:pt x="72651" y="9362"/>
                  </a:lnTo>
                  <a:lnTo>
                    <a:pt x="118999"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8999" y="714375"/>
                  </a:lnTo>
                  <a:lnTo>
                    <a:pt x="72651" y="705012"/>
                  </a:lnTo>
                  <a:lnTo>
                    <a:pt x="34829" y="679481"/>
                  </a:lnTo>
                  <a:lnTo>
                    <a:pt x="9342" y="641615"/>
                  </a:lnTo>
                  <a:lnTo>
                    <a:pt x="0" y="595249"/>
                  </a:lnTo>
                  <a:lnTo>
                    <a:pt x="0" y="119125"/>
                  </a:lnTo>
                  <a:close/>
                </a:path>
              </a:pathLst>
            </a:custGeom>
            <a:solidFill>
              <a:srgbClr val="0070C0"/>
            </a:solidFill>
            <a:ln w="25400">
              <a:solidFill>
                <a:srgbClr val="385D89"/>
              </a:solidFill>
            </a:ln>
          </p:spPr>
          <p:txBody>
            <a:bodyPr wrap="square" lIns="0" tIns="0" rIns="0" bIns="0" rtlCol="0"/>
            <a:lstStyle/>
            <a:p>
              <a:endParaRPr sz="1050"/>
            </a:p>
          </p:txBody>
        </p:sp>
        <p:sp>
          <p:nvSpPr>
            <p:cNvPr id="24" name="object 24"/>
            <p:cNvSpPr txBox="1"/>
            <p:nvPr/>
          </p:nvSpPr>
          <p:spPr>
            <a:xfrm>
              <a:off x="5634419" y="2288382"/>
              <a:ext cx="634841" cy="217367"/>
            </a:xfrm>
            <a:prstGeom prst="rect">
              <a:avLst/>
            </a:prstGeom>
            <a:solidFill>
              <a:srgbClr val="0070C0"/>
            </a:solidFill>
          </p:spPr>
          <p:txBody>
            <a:bodyPr vert="horz" wrap="square" lIns="0" tIns="9525" rIns="0" bIns="0" rtlCol="0">
              <a:spAutoFit/>
            </a:bodyPr>
            <a:lstStyle/>
            <a:p>
              <a:pPr marL="9525">
                <a:spcBef>
                  <a:spcPts val="75"/>
                </a:spcBef>
              </a:pPr>
              <a:r>
                <a:rPr sz="1350" spc="-45" dirty="0">
                  <a:solidFill>
                    <a:srgbClr val="FFFFFF"/>
                  </a:solidFill>
                </a:rPr>
                <a:t>Map</a:t>
              </a:r>
              <a:r>
                <a:rPr sz="1350" spc="-53" dirty="0">
                  <a:solidFill>
                    <a:srgbClr val="FFFFFF"/>
                  </a:solidFill>
                </a:rPr>
                <a:t>p</a:t>
              </a:r>
              <a:r>
                <a:rPr sz="1350" spc="4" dirty="0">
                  <a:solidFill>
                    <a:srgbClr val="FFFFFF"/>
                  </a:solidFill>
                </a:rPr>
                <a:t>i</a:t>
              </a:r>
              <a:r>
                <a:rPr sz="1350" spc="-53" dirty="0">
                  <a:solidFill>
                    <a:srgbClr val="FFFFFF"/>
                  </a:solidFill>
                </a:rPr>
                <a:t>n</a:t>
              </a:r>
              <a:r>
                <a:rPr sz="1350" spc="-116" dirty="0">
                  <a:solidFill>
                    <a:srgbClr val="FFFFFF"/>
                  </a:solidFill>
                </a:rPr>
                <a:t>g</a:t>
              </a:r>
              <a:endParaRPr sz="1350" dirty="0"/>
            </a:p>
          </p:txBody>
        </p:sp>
        <p:sp>
          <p:nvSpPr>
            <p:cNvPr id="25" name="object 25"/>
            <p:cNvSpPr/>
            <p:nvPr/>
          </p:nvSpPr>
          <p:spPr>
            <a:xfrm>
              <a:off x="6743700" y="2143126"/>
              <a:ext cx="1035844" cy="535781"/>
            </a:xfrm>
            <a:custGeom>
              <a:avLst/>
              <a:gdLst/>
              <a:ahLst/>
              <a:cxnLst/>
              <a:rect l="l" t="t" r="r" b="b"/>
              <a:pathLst>
                <a:path w="1381125" h="714375">
                  <a:moveTo>
                    <a:pt x="1261999" y="0"/>
                  </a:moveTo>
                  <a:lnTo>
                    <a:pt x="119125" y="0"/>
                  </a:lnTo>
                  <a:lnTo>
                    <a:pt x="72759" y="9362"/>
                  </a:lnTo>
                  <a:lnTo>
                    <a:pt x="34893" y="34893"/>
                  </a:lnTo>
                  <a:lnTo>
                    <a:pt x="9362" y="72759"/>
                  </a:lnTo>
                  <a:lnTo>
                    <a:pt x="0" y="119125"/>
                  </a:lnTo>
                  <a:lnTo>
                    <a:pt x="0" y="595249"/>
                  </a:lnTo>
                  <a:lnTo>
                    <a:pt x="9362" y="641615"/>
                  </a:lnTo>
                  <a:lnTo>
                    <a:pt x="34893" y="679481"/>
                  </a:lnTo>
                  <a:lnTo>
                    <a:pt x="72759" y="705012"/>
                  </a:lnTo>
                  <a:lnTo>
                    <a:pt x="119125" y="714375"/>
                  </a:lnTo>
                  <a:lnTo>
                    <a:pt x="1261999" y="714375"/>
                  </a:lnTo>
                  <a:lnTo>
                    <a:pt x="1308365" y="705012"/>
                  </a:lnTo>
                  <a:lnTo>
                    <a:pt x="1346231" y="679481"/>
                  </a:lnTo>
                  <a:lnTo>
                    <a:pt x="1371762" y="641615"/>
                  </a:lnTo>
                  <a:lnTo>
                    <a:pt x="1381125" y="595249"/>
                  </a:lnTo>
                  <a:lnTo>
                    <a:pt x="1381125" y="119125"/>
                  </a:lnTo>
                  <a:lnTo>
                    <a:pt x="1371762" y="72759"/>
                  </a:lnTo>
                  <a:lnTo>
                    <a:pt x="1346231" y="34893"/>
                  </a:lnTo>
                  <a:lnTo>
                    <a:pt x="1308365" y="9362"/>
                  </a:lnTo>
                  <a:lnTo>
                    <a:pt x="1261999" y="0"/>
                  </a:lnTo>
                  <a:close/>
                </a:path>
              </a:pathLst>
            </a:custGeom>
            <a:solidFill>
              <a:schemeClr val="accent5">
                <a:lumMod val="60000"/>
                <a:lumOff val="40000"/>
              </a:schemeClr>
            </a:solidFill>
          </p:spPr>
          <p:txBody>
            <a:bodyPr wrap="square" lIns="0" tIns="0" rIns="0" bIns="0" rtlCol="0"/>
            <a:lstStyle/>
            <a:p>
              <a:endParaRPr sz="1050"/>
            </a:p>
          </p:txBody>
        </p:sp>
        <p:sp>
          <p:nvSpPr>
            <p:cNvPr id="26" name="object 26"/>
            <p:cNvSpPr/>
            <p:nvPr/>
          </p:nvSpPr>
          <p:spPr>
            <a:xfrm>
              <a:off x="6743700" y="2143126"/>
              <a:ext cx="1035844" cy="535781"/>
            </a:xfrm>
            <a:custGeom>
              <a:avLst/>
              <a:gdLst/>
              <a:ahLst/>
              <a:cxnLst/>
              <a:rect l="l" t="t" r="r" b="b"/>
              <a:pathLst>
                <a:path w="1381125" h="714375">
                  <a:moveTo>
                    <a:pt x="0" y="119125"/>
                  </a:moveTo>
                  <a:lnTo>
                    <a:pt x="9362" y="72759"/>
                  </a:lnTo>
                  <a:lnTo>
                    <a:pt x="34893" y="34893"/>
                  </a:lnTo>
                  <a:lnTo>
                    <a:pt x="72759" y="9362"/>
                  </a:lnTo>
                  <a:lnTo>
                    <a:pt x="119125" y="0"/>
                  </a:lnTo>
                  <a:lnTo>
                    <a:pt x="1261999" y="0"/>
                  </a:lnTo>
                  <a:lnTo>
                    <a:pt x="1308365" y="9362"/>
                  </a:lnTo>
                  <a:lnTo>
                    <a:pt x="1346231" y="34893"/>
                  </a:lnTo>
                  <a:lnTo>
                    <a:pt x="1371762" y="72759"/>
                  </a:lnTo>
                  <a:lnTo>
                    <a:pt x="1381125" y="119125"/>
                  </a:lnTo>
                  <a:lnTo>
                    <a:pt x="1381125" y="595249"/>
                  </a:lnTo>
                  <a:lnTo>
                    <a:pt x="1371762" y="641615"/>
                  </a:lnTo>
                  <a:lnTo>
                    <a:pt x="1346231" y="679481"/>
                  </a:lnTo>
                  <a:lnTo>
                    <a:pt x="1308365" y="705012"/>
                  </a:lnTo>
                  <a:lnTo>
                    <a:pt x="1261999" y="714375"/>
                  </a:lnTo>
                  <a:lnTo>
                    <a:pt x="119125" y="714375"/>
                  </a:lnTo>
                  <a:lnTo>
                    <a:pt x="72759" y="705012"/>
                  </a:lnTo>
                  <a:lnTo>
                    <a:pt x="34893" y="679481"/>
                  </a:lnTo>
                  <a:lnTo>
                    <a:pt x="9362" y="641615"/>
                  </a:lnTo>
                  <a:lnTo>
                    <a:pt x="0" y="595249"/>
                  </a:lnTo>
                  <a:lnTo>
                    <a:pt x="0" y="119125"/>
                  </a:lnTo>
                  <a:close/>
                </a:path>
              </a:pathLst>
            </a:custGeom>
            <a:solidFill>
              <a:schemeClr val="accent1">
                <a:lumMod val="75000"/>
              </a:schemeClr>
            </a:solidFill>
            <a:ln w="25400">
              <a:solidFill>
                <a:srgbClr val="385D89"/>
              </a:solidFill>
            </a:ln>
          </p:spPr>
          <p:txBody>
            <a:bodyPr wrap="square" lIns="0" tIns="0" rIns="0" bIns="0" rtlCol="0"/>
            <a:lstStyle/>
            <a:p>
              <a:endParaRPr sz="1050"/>
            </a:p>
          </p:txBody>
        </p:sp>
        <p:sp>
          <p:nvSpPr>
            <p:cNvPr id="27" name="object 27"/>
            <p:cNvSpPr txBox="1"/>
            <p:nvPr/>
          </p:nvSpPr>
          <p:spPr>
            <a:xfrm>
              <a:off x="6952487" y="2288382"/>
              <a:ext cx="621030" cy="217367"/>
            </a:xfrm>
            <a:prstGeom prst="rect">
              <a:avLst/>
            </a:prstGeom>
            <a:solidFill>
              <a:schemeClr val="accent1">
                <a:lumMod val="75000"/>
              </a:schemeClr>
            </a:solidFill>
          </p:spPr>
          <p:txBody>
            <a:bodyPr vert="horz" wrap="square" lIns="0" tIns="9525" rIns="0" bIns="0" rtlCol="0">
              <a:spAutoFit/>
            </a:bodyPr>
            <a:lstStyle/>
            <a:p>
              <a:pPr marL="9525">
                <a:spcBef>
                  <a:spcPts val="75"/>
                </a:spcBef>
              </a:pPr>
              <a:r>
                <a:rPr sz="1350" spc="-131" dirty="0">
                  <a:solidFill>
                    <a:srgbClr val="FFFFFF"/>
                  </a:solidFill>
                </a:rPr>
                <a:t>V</a:t>
              </a:r>
              <a:r>
                <a:rPr sz="1350" spc="4" dirty="0">
                  <a:solidFill>
                    <a:srgbClr val="FFFFFF"/>
                  </a:solidFill>
                </a:rPr>
                <a:t>i</a:t>
              </a:r>
              <a:r>
                <a:rPr sz="1350" spc="-158" dirty="0">
                  <a:solidFill>
                    <a:srgbClr val="FFFFFF"/>
                  </a:solidFill>
                </a:rPr>
                <a:t>s</a:t>
              </a:r>
              <a:r>
                <a:rPr sz="1350" spc="-53" dirty="0">
                  <a:solidFill>
                    <a:srgbClr val="FFFFFF"/>
                  </a:solidFill>
                </a:rPr>
                <a:t>u</a:t>
              </a:r>
              <a:r>
                <a:rPr sz="1350" spc="-34" dirty="0">
                  <a:solidFill>
                    <a:srgbClr val="FFFFFF"/>
                  </a:solidFill>
                </a:rPr>
                <a:t>al</a:t>
              </a:r>
              <a:r>
                <a:rPr sz="1350" spc="-30" dirty="0">
                  <a:solidFill>
                    <a:srgbClr val="FFFFFF"/>
                  </a:solidFill>
                </a:rPr>
                <a:t>i</a:t>
              </a:r>
              <a:r>
                <a:rPr sz="1350" spc="-172" dirty="0">
                  <a:solidFill>
                    <a:srgbClr val="FFFFFF"/>
                  </a:solidFill>
                </a:rPr>
                <a:t>z</a:t>
              </a:r>
              <a:r>
                <a:rPr sz="1350" spc="-83" dirty="0">
                  <a:solidFill>
                    <a:srgbClr val="FFFFFF"/>
                  </a:solidFill>
                </a:rPr>
                <a:t>e</a:t>
              </a:r>
              <a:endParaRPr sz="1350" dirty="0"/>
            </a:p>
          </p:txBody>
        </p:sp>
        <p:sp>
          <p:nvSpPr>
            <p:cNvPr id="28" name="object 28"/>
            <p:cNvSpPr/>
            <p:nvPr/>
          </p:nvSpPr>
          <p:spPr>
            <a:xfrm>
              <a:off x="5157787" y="2382392"/>
              <a:ext cx="275273" cy="57150"/>
            </a:xfrm>
            <a:custGeom>
              <a:avLst/>
              <a:gdLst/>
              <a:ahLst/>
              <a:cxnLst/>
              <a:rect l="l" t="t" r="r" b="b"/>
              <a:pathLst>
                <a:path w="367029" h="76200">
                  <a:moveTo>
                    <a:pt x="290449" y="0"/>
                  </a:moveTo>
                  <a:lnTo>
                    <a:pt x="290449" y="76200"/>
                  </a:lnTo>
                  <a:lnTo>
                    <a:pt x="341249" y="50800"/>
                  </a:lnTo>
                  <a:lnTo>
                    <a:pt x="303149" y="50800"/>
                  </a:lnTo>
                  <a:lnTo>
                    <a:pt x="303149" y="25400"/>
                  </a:lnTo>
                  <a:lnTo>
                    <a:pt x="341249" y="25400"/>
                  </a:lnTo>
                  <a:lnTo>
                    <a:pt x="290449" y="0"/>
                  </a:lnTo>
                  <a:close/>
                </a:path>
                <a:path w="367029" h="76200">
                  <a:moveTo>
                    <a:pt x="290449" y="25400"/>
                  </a:moveTo>
                  <a:lnTo>
                    <a:pt x="0" y="25400"/>
                  </a:lnTo>
                  <a:lnTo>
                    <a:pt x="0" y="50800"/>
                  </a:lnTo>
                  <a:lnTo>
                    <a:pt x="290449" y="50800"/>
                  </a:lnTo>
                  <a:lnTo>
                    <a:pt x="290449" y="25400"/>
                  </a:lnTo>
                  <a:close/>
                </a:path>
                <a:path w="367029" h="76200">
                  <a:moveTo>
                    <a:pt x="341249" y="25400"/>
                  </a:moveTo>
                  <a:lnTo>
                    <a:pt x="303149" y="25400"/>
                  </a:lnTo>
                  <a:lnTo>
                    <a:pt x="303149" y="50800"/>
                  </a:lnTo>
                  <a:lnTo>
                    <a:pt x="341249" y="50800"/>
                  </a:lnTo>
                  <a:lnTo>
                    <a:pt x="366649" y="38100"/>
                  </a:lnTo>
                  <a:lnTo>
                    <a:pt x="341249" y="25400"/>
                  </a:lnTo>
                  <a:close/>
                </a:path>
              </a:pathLst>
            </a:custGeom>
            <a:solidFill>
              <a:schemeClr val="accent5">
                <a:lumMod val="60000"/>
                <a:lumOff val="40000"/>
              </a:schemeClr>
            </a:solidFill>
          </p:spPr>
          <p:txBody>
            <a:bodyPr wrap="square" lIns="0" tIns="0" rIns="0" bIns="0" rtlCol="0"/>
            <a:lstStyle/>
            <a:p>
              <a:endParaRPr sz="1050"/>
            </a:p>
          </p:txBody>
        </p:sp>
        <p:sp>
          <p:nvSpPr>
            <p:cNvPr id="29" name="object 29"/>
            <p:cNvSpPr/>
            <p:nvPr/>
          </p:nvSpPr>
          <p:spPr>
            <a:xfrm>
              <a:off x="6468617" y="2382392"/>
              <a:ext cx="275273" cy="57150"/>
            </a:xfrm>
            <a:custGeom>
              <a:avLst/>
              <a:gdLst/>
              <a:ahLst/>
              <a:cxnLst/>
              <a:rect l="l" t="t" r="r" b="b"/>
              <a:pathLst>
                <a:path w="367029" h="76200">
                  <a:moveTo>
                    <a:pt x="290575" y="0"/>
                  </a:moveTo>
                  <a:lnTo>
                    <a:pt x="290575" y="76200"/>
                  </a:lnTo>
                  <a:lnTo>
                    <a:pt x="341375" y="50800"/>
                  </a:lnTo>
                  <a:lnTo>
                    <a:pt x="303275" y="50800"/>
                  </a:lnTo>
                  <a:lnTo>
                    <a:pt x="303275" y="25400"/>
                  </a:lnTo>
                  <a:lnTo>
                    <a:pt x="341375" y="25400"/>
                  </a:lnTo>
                  <a:lnTo>
                    <a:pt x="290575" y="0"/>
                  </a:lnTo>
                  <a:close/>
                </a:path>
                <a:path w="367029" h="76200">
                  <a:moveTo>
                    <a:pt x="290575" y="25400"/>
                  </a:moveTo>
                  <a:lnTo>
                    <a:pt x="0" y="25400"/>
                  </a:lnTo>
                  <a:lnTo>
                    <a:pt x="0" y="50800"/>
                  </a:lnTo>
                  <a:lnTo>
                    <a:pt x="290575" y="50800"/>
                  </a:lnTo>
                  <a:lnTo>
                    <a:pt x="290575" y="25400"/>
                  </a:lnTo>
                  <a:close/>
                </a:path>
                <a:path w="367029" h="76200">
                  <a:moveTo>
                    <a:pt x="341375" y="25400"/>
                  </a:moveTo>
                  <a:lnTo>
                    <a:pt x="303275" y="25400"/>
                  </a:lnTo>
                  <a:lnTo>
                    <a:pt x="303275" y="50800"/>
                  </a:lnTo>
                  <a:lnTo>
                    <a:pt x="341375" y="50800"/>
                  </a:lnTo>
                  <a:lnTo>
                    <a:pt x="366775" y="38100"/>
                  </a:lnTo>
                  <a:lnTo>
                    <a:pt x="341375" y="25400"/>
                  </a:lnTo>
                  <a:close/>
                </a:path>
              </a:pathLst>
            </a:custGeom>
            <a:solidFill>
              <a:schemeClr val="accent5">
                <a:lumMod val="60000"/>
                <a:lumOff val="40000"/>
              </a:schemeClr>
            </a:solidFill>
          </p:spPr>
          <p:txBody>
            <a:bodyPr wrap="square" lIns="0" tIns="0" rIns="0" bIns="0" rtlCol="0"/>
            <a:lstStyle/>
            <a:p>
              <a:endParaRPr sz="1050"/>
            </a:p>
          </p:txBody>
        </p:sp>
        <p:sp>
          <p:nvSpPr>
            <p:cNvPr id="30" name="object 30"/>
            <p:cNvSpPr/>
            <p:nvPr/>
          </p:nvSpPr>
          <p:spPr>
            <a:xfrm>
              <a:off x="3593307" y="3328988"/>
              <a:ext cx="807244" cy="421481"/>
            </a:xfrm>
            <a:custGeom>
              <a:avLst/>
              <a:gdLst/>
              <a:ahLst/>
              <a:cxnLst/>
              <a:rect l="l" t="t" r="r" b="b"/>
              <a:pathLst>
                <a:path w="1076325" h="561975">
                  <a:moveTo>
                    <a:pt x="982599" y="0"/>
                  </a:moveTo>
                  <a:lnTo>
                    <a:pt x="93725" y="0"/>
                  </a:lnTo>
                  <a:lnTo>
                    <a:pt x="57221" y="7358"/>
                  </a:lnTo>
                  <a:lnTo>
                    <a:pt x="27432" y="27431"/>
                  </a:lnTo>
                  <a:lnTo>
                    <a:pt x="7358" y="57221"/>
                  </a:lnTo>
                  <a:lnTo>
                    <a:pt x="0" y="93725"/>
                  </a:lnTo>
                  <a:lnTo>
                    <a:pt x="0" y="468249"/>
                  </a:lnTo>
                  <a:lnTo>
                    <a:pt x="7358" y="504753"/>
                  </a:lnTo>
                  <a:lnTo>
                    <a:pt x="27432" y="534543"/>
                  </a:lnTo>
                  <a:lnTo>
                    <a:pt x="57221" y="554616"/>
                  </a:lnTo>
                  <a:lnTo>
                    <a:pt x="93725" y="561975"/>
                  </a:lnTo>
                  <a:lnTo>
                    <a:pt x="982599" y="561975"/>
                  </a:lnTo>
                  <a:lnTo>
                    <a:pt x="1019103" y="554616"/>
                  </a:lnTo>
                  <a:lnTo>
                    <a:pt x="1048892" y="534543"/>
                  </a:lnTo>
                  <a:lnTo>
                    <a:pt x="1068966" y="504753"/>
                  </a:lnTo>
                  <a:lnTo>
                    <a:pt x="1076325" y="468249"/>
                  </a:lnTo>
                  <a:lnTo>
                    <a:pt x="1076325" y="93725"/>
                  </a:lnTo>
                  <a:lnTo>
                    <a:pt x="1068966" y="57221"/>
                  </a:lnTo>
                  <a:lnTo>
                    <a:pt x="1048892" y="27431"/>
                  </a:lnTo>
                  <a:lnTo>
                    <a:pt x="1019103" y="7358"/>
                  </a:lnTo>
                  <a:lnTo>
                    <a:pt x="982599" y="0"/>
                  </a:lnTo>
                  <a:close/>
                </a:path>
              </a:pathLst>
            </a:custGeom>
            <a:solidFill>
              <a:srgbClr val="92D050"/>
            </a:solidFill>
          </p:spPr>
          <p:txBody>
            <a:bodyPr wrap="square" lIns="0" tIns="0" rIns="0" bIns="0" rtlCol="0"/>
            <a:lstStyle/>
            <a:p>
              <a:endParaRPr sz="1050"/>
            </a:p>
          </p:txBody>
        </p:sp>
        <p:sp>
          <p:nvSpPr>
            <p:cNvPr id="31" name="object 31"/>
            <p:cNvSpPr/>
            <p:nvPr/>
          </p:nvSpPr>
          <p:spPr>
            <a:xfrm>
              <a:off x="3593307" y="3328988"/>
              <a:ext cx="807244" cy="421481"/>
            </a:xfrm>
            <a:custGeom>
              <a:avLst/>
              <a:gdLst/>
              <a:ahLst/>
              <a:cxnLst/>
              <a:rect l="l" t="t" r="r" b="b"/>
              <a:pathLst>
                <a:path w="1076325" h="561975">
                  <a:moveTo>
                    <a:pt x="0" y="93725"/>
                  </a:moveTo>
                  <a:lnTo>
                    <a:pt x="7358" y="57221"/>
                  </a:lnTo>
                  <a:lnTo>
                    <a:pt x="27432" y="27431"/>
                  </a:lnTo>
                  <a:lnTo>
                    <a:pt x="57221" y="7358"/>
                  </a:lnTo>
                  <a:lnTo>
                    <a:pt x="93725" y="0"/>
                  </a:lnTo>
                  <a:lnTo>
                    <a:pt x="982599" y="0"/>
                  </a:lnTo>
                  <a:lnTo>
                    <a:pt x="1019103" y="7358"/>
                  </a:lnTo>
                  <a:lnTo>
                    <a:pt x="1048892" y="27431"/>
                  </a:lnTo>
                  <a:lnTo>
                    <a:pt x="1068966" y="57221"/>
                  </a:lnTo>
                  <a:lnTo>
                    <a:pt x="1076325" y="93725"/>
                  </a:lnTo>
                  <a:lnTo>
                    <a:pt x="1076325" y="468249"/>
                  </a:lnTo>
                  <a:lnTo>
                    <a:pt x="1068966" y="504753"/>
                  </a:lnTo>
                  <a:lnTo>
                    <a:pt x="1048892" y="534543"/>
                  </a:lnTo>
                  <a:lnTo>
                    <a:pt x="1019103" y="554616"/>
                  </a:lnTo>
                  <a:lnTo>
                    <a:pt x="982599" y="561975"/>
                  </a:lnTo>
                  <a:lnTo>
                    <a:pt x="93725" y="561975"/>
                  </a:lnTo>
                  <a:lnTo>
                    <a:pt x="57221" y="554616"/>
                  </a:lnTo>
                  <a:lnTo>
                    <a:pt x="27432" y="534543"/>
                  </a:lnTo>
                  <a:lnTo>
                    <a:pt x="7358" y="504753"/>
                  </a:lnTo>
                  <a:lnTo>
                    <a:pt x="0" y="468249"/>
                  </a:lnTo>
                  <a:lnTo>
                    <a:pt x="0" y="93725"/>
                  </a:lnTo>
                  <a:close/>
                </a:path>
              </a:pathLst>
            </a:custGeom>
            <a:solidFill>
              <a:srgbClr val="92D050"/>
            </a:solidFill>
            <a:ln w="25400">
              <a:solidFill>
                <a:srgbClr val="B66C30"/>
              </a:solidFill>
            </a:ln>
          </p:spPr>
          <p:txBody>
            <a:bodyPr wrap="square" lIns="0" tIns="0" rIns="0" bIns="0" rtlCol="0"/>
            <a:lstStyle/>
            <a:p>
              <a:endParaRPr sz="1050"/>
            </a:p>
          </p:txBody>
        </p:sp>
        <p:sp>
          <p:nvSpPr>
            <p:cNvPr id="32" name="object 32"/>
            <p:cNvSpPr txBox="1"/>
            <p:nvPr/>
          </p:nvSpPr>
          <p:spPr>
            <a:xfrm>
              <a:off x="3705892" y="3417437"/>
              <a:ext cx="582454" cy="217367"/>
            </a:xfrm>
            <a:prstGeom prst="rect">
              <a:avLst/>
            </a:prstGeom>
            <a:solidFill>
              <a:srgbClr val="92D050"/>
            </a:solidFill>
          </p:spPr>
          <p:txBody>
            <a:bodyPr vert="horz" wrap="square" lIns="0" tIns="9525" rIns="0" bIns="0" rtlCol="0">
              <a:spAutoFit/>
            </a:bodyPr>
            <a:lstStyle/>
            <a:p>
              <a:pPr marL="9525">
                <a:spcBef>
                  <a:spcPts val="75"/>
                </a:spcBef>
              </a:pPr>
              <a:r>
                <a:rPr sz="1350" spc="-45" dirty="0">
                  <a:solidFill>
                    <a:srgbClr val="FFFFFF"/>
                  </a:solidFill>
                </a:rPr>
                <a:t>Filtering</a:t>
              </a:r>
              <a:endParaRPr sz="1350" dirty="0"/>
            </a:p>
          </p:txBody>
        </p:sp>
        <p:sp>
          <p:nvSpPr>
            <p:cNvPr id="33" name="object 33"/>
            <p:cNvSpPr/>
            <p:nvPr/>
          </p:nvSpPr>
          <p:spPr>
            <a:xfrm>
              <a:off x="6029325" y="3328988"/>
              <a:ext cx="1121569" cy="421481"/>
            </a:xfrm>
            <a:custGeom>
              <a:avLst/>
              <a:gdLst/>
              <a:ahLst/>
              <a:cxnLst/>
              <a:rect l="l" t="t" r="r" b="b"/>
              <a:pathLst>
                <a:path w="1495425" h="561975">
                  <a:moveTo>
                    <a:pt x="1401699" y="0"/>
                  </a:moveTo>
                  <a:lnTo>
                    <a:pt x="93725" y="0"/>
                  </a:lnTo>
                  <a:lnTo>
                    <a:pt x="57221" y="7358"/>
                  </a:lnTo>
                  <a:lnTo>
                    <a:pt x="27431" y="27431"/>
                  </a:lnTo>
                  <a:lnTo>
                    <a:pt x="7358" y="57221"/>
                  </a:lnTo>
                  <a:lnTo>
                    <a:pt x="0" y="93725"/>
                  </a:lnTo>
                  <a:lnTo>
                    <a:pt x="0" y="468249"/>
                  </a:lnTo>
                  <a:lnTo>
                    <a:pt x="7358" y="504753"/>
                  </a:lnTo>
                  <a:lnTo>
                    <a:pt x="27431" y="534543"/>
                  </a:lnTo>
                  <a:lnTo>
                    <a:pt x="57221" y="554616"/>
                  </a:lnTo>
                  <a:lnTo>
                    <a:pt x="93725" y="561975"/>
                  </a:lnTo>
                  <a:lnTo>
                    <a:pt x="1401699" y="561975"/>
                  </a:lnTo>
                  <a:lnTo>
                    <a:pt x="1438203" y="554616"/>
                  </a:lnTo>
                  <a:lnTo>
                    <a:pt x="1467993" y="534543"/>
                  </a:lnTo>
                  <a:lnTo>
                    <a:pt x="1488066" y="504753"/>
                  </a:lnTo>
                  <a:lnTo>
                    <a:pt x="1495425" y="468249"/>
                  </a:lnTo>
                  <a:lnTo>
                    <a:pt x="1495425" y="93725"/>
                  </a:lnTo>
                  <a:lnTo>
                    <a:pt x="1488066" y="57221"/>
                  </a:lnTo>
                  <a:lnTo>
                    <a:pt x="1467993" y="27431"/>
                  </a:lnTo>
                  <a:lnTo>
                    <a:pt x="1438203" y="7358"/>
                  </a:lnTo>
                  <a:lnTo>
                    <a:pt x="1401699" y="0"/>
                  </a:lnTo>
                  <a:close/>
                </a:path>
              </a:pathLst>
            </a:custGeom>
            <a:solidFill>
              <a:schemeClr val="accent5">
                <a:lumMod val="60000"/>
                <a:lumOff val="40000"/>
              </a:schemeClr>
            </a:solidFill>
          </p:spPr>
          <p:txBody>
            <a:bodyPr wrap="square" lIns="0" tIns="0" rIns="0" bIns="0" rtlCol="0"/>
            <a:lstStyle/>
            <a:p>
              <a:endParaRPr sz="1050"/>
            </a:p>
          </p:txBody>
        </p:sp>
        <p:sp>
          <p:nvSpPr>
            <p:cNvPr id="34" name="object 34"/>
            <p:cNvSpPr/>
            <p:nvPr/>
          </p:nvSpPr>
          <p:spPr>
            <a:xfrm>
              <a:off x="6029325" y="3328988"/>
              <a:ext cx="1121569" cy="421481"/>
            </a:xfrm>
            <a:custGeom>
              <a:avLst/>
              <a:gdLst/>
              <a:ahLst/>
              <a:cxnLst/>
              <a:rect l="l" t="t" r="r" b="b"/>
              <a:pathLst>
                <a:path w="1495425" h="561975">
                  <a:moveTo>
                    <a:pt x="0" y="93725"/>
                  </a:moveTo>
                  <a:lnTo>
                    <a:pt x="7358" y="57221"/>
                  </a:lnTo>
                  <a:lnTo>
                    <a:pt x="27431" y="27431"/>
                  </a:lnTo>
                  <a:lnTo>
                    <a:pt x="57221" y="7358"/>
                  </a:lnTo>
                  <a:lnTo>
                    <a:pt x="93725" y="0"/>
                  </a:lnTo>
                  <a:lnTo>
                    <a:pt x="1401699" y="0"/>
                  </a:lnTo>
                  <a:lnTo>
                    <a:pt x="1438203" y="7358"/>
                  </a:lnTo>
                  <a:lnTo>
                    <a:pt x="1467993" y="27431"/>
                  </a:lnTo>
                  <a:lnTo>
                    <a:pt x="1488066" y="57221"/>
                  </a:lnTo>
                  <a:lnTo>
                    <a:pt x="1495425" y="93725"/>
                  </a:lnTo>
                  <a:lnTo>
                    <a:pt x="1495425" y="468249"/>
                  </a:lnTo>
                  <a:lnTo>
                    <a:pt x="1488066" y="504753"/>
                  </a:lnTo>
                  <a:lnTo>
                    <a:pt x="1467993" y="534543"/>
                  </a:lnTo>
                  <a:lnTo>
                    <a:pt x="1438203" y="554616"/>
                  </a:lnTo>
                  <a:lnTo>
                    <a:pt x="1401699" y="561975"/>
                  </a:lnTo>
                  <a:lnTo>
                    <a:pt x="93725" y="561975"/>
                  </a:lnTo>
                  <a:lnTo>
                    <a:pt x="57221" y="554616"/>
                  </a:lnTo>
                  <a:lnTo>
                    <a:pt x="27431" y="534543"/>
                  </a:lnTo>
                  <a:lnTo>
                    <a:pt x="7358" y="504753"/>
                  </a:lnTo>
                  <a:lnTo>
                    <a:pt x="0" y="468249"/>
                  </a:lnTo>
                  <a:lnTo>
                    <a:pt x="0" y="93725"/>
                  </a:lnTo>
                  <a:close/>
                </a:path>
              </a:pathLst>
            </a:custGeom>
            <a:solidFill>
              <a:srgbClr val="FF0000"/>
            </a:solidFill>
            <a:ln w="25400">
              <a:solidFill>
                <a:srgbClr val="B66C30"/>
              </a:solidFill>
            </a:ln>
          </p:spPr>
          <p:txBody>
            <a:bodyPr wrap="square" lIns="0" tIns="0" rIns="0" bIns="0" rtlCol="0"/>
            <a:lstStyle/>
            <a:p>
              <a:endParaRPr sz="1050"/>
            </a:p>
          </p:txBody>
        </p:sp>
        <p:sp>
          <p:nvSpPr>
            <p:cNvPr id="35" name="object 35"/>
            <p:cNvSpPr txBox="1"/>
            <p:nvPr/>
          </p:nvSpPr>
          <p:spPr>
            <a:xfrm>
              <a:off x="6229636" y="3417437"/>
              <a:ext cx="726758" cy="217367"/>
            </a:xfrm>
            <a:prstGeom prst="rect">
              <a:avLst/>
            </a:prstGeom>
            <a:solidFill>
              <a:srgbClr val="FF0000"/>
            </a:solidFill>
          </p:spPr>
          <p:txBody>
            <a:bodyPr vert="horz" wrap="square" lIns="0" tIns="9525" rIns="0" bIns="0" rtlCol="0">
              <a:spAutoFit/>
            </a:bodyPr>
            <a:lstStyle/>
            <a:p>
              <a:pPr marL="9525">
                <a:spcBef>
                  <a:spcPts val="75"/>
                </a:spcBef>
              </a:pPr>
              <a:r>
                <a:rPr sz="1350" spc="-79" dirty="0">
                  <a:solidFill>
                    <a:srgbClr val="FFFFFF"/>
                  </a:solidFill>
                </a:rPr>
                <a:t>Rendering</a:t>
              </a:r>
              <a:endParaRPr sz="1350" dirty="0"/>
            </a:p>
          </p:txBody>
        </p:sp>
        <p:sp>
          <p:nvSpPr>
            <p:cNvPr id="36" name="object 36"/>
            <p:cNvSpPr/>
            <p:nvPr/>
          </p:nvSpPr>
          <p:spPr>
            <a:xfrm>
              <a:off x="3968305" y="2450307"/>
              <a:ext cx="57150" cy="878681"/>
            </a:xfrm>
            <a:custGeom>
              <a:avLst/>
              <a:gdLst/>
              <a:ahLst/>
              <a:cxnLst/>
              <a:rect l="l" t="t" r="r" b="b"/>
              <a:pathLst>
                <a:path w="76200" h="1171575">
                  <a:moveTo>
                    <a:pt x="50800" y="63500"/>
                  </a:moveTo>
                  <a:lnTo>
                    <a:pt x="25400" y="63500"/>
                  </a:lnTo>
                  <a:lnTo>
                    <a:pt x="25400" y="1171575"/>
                  </a:lnTo>
                  <a:lnTo>
                    <a:pt x="50926"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1"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7" name="object 37"/>
            <p:cNvSpPr/>
            <p:nvPr/>
          </p:nvSpPr>
          <p:spPr>
            <a:xfrm>
              <a:off x="6563296" y="2450307"/>
              <a:ext cx="57150" cy="878681"/>
            </a:xfrm>
            <a:custGeom>
              <a:avLst/>
              <a:gdLst/>
              <a:ahLst/>
              <a:cxnLst/>
              <a:rect l="l" t="t" r="r" b="b"/>
              <a:pathLst>
                <a:path w="76200" h="1171575">
                  <a:moveTo>
                    <a:pt x="50800" y="63500"/>
                  </a:moveTo>
                  <a:lnTo>
                    <a:pt x="25400" y="63500"/>
                  </a:lnTo>
                  <a:lnTo>
                    <a:pt x="25400" y="1171575"/>
                  </a:lnTo>
                  <a:lnTo>
                    <a:pt x="50800" y="1171575"/>
                  </a:lnTo>
                  <a:lnTo>
                    <a:pt x="50800" y="63500"/>
                  </a:lnTo>
                  <a:close/>
                </a:path>
                <a:path w="76200" h="1171575">
                  <a:moveTo>
                    <a:pt x="38100" y="0"/>
                  </a:moveTo>
                  <a:lnTo>
                    <a:pt x="0" y="76200"/>
                  </a:lnTo>
                  <a:lnTo>
                    <a:pt x="25400" y="76200"/>
                  </a:lnTo>
                  <a:lnTo>
                    <a:pt x="25400" y="63500"/>
                  </a:lnTo>
                  <a:lnTo>
                    <a:pt x="69850" y="63500"/>
                  </a:lnTo>
                  <a:lnTo>
                    <a:pt x="38100" y="0"/>
                  </a:lnTo>
                  <a:close/>
                </a:path>
                <a:path w="76200" h="1171575">
                  <a:moveTo>
                    <a:pt x="69850" y="63500"/>
                  </a:moveTo>
                  <a:lnTo>
                    <a:pt x="50800" y="63500"/>
                  </a:lnTo>
                  <a:lnTo>
                    <a:pt x="50800" y="76200"/>
                  </a:lnTo>
                  <a:lnTo>
                    <a:pt x="76200" y="76200"/>
                  </a:lnTo>
                  <a:lnTo>
                    <a:pt x="69850" y="63500"/>
                  </a:lnTo>
                  <a:close/>
                </a:path>
              </a:pathLst>
            </a:custGeom>
            <a:solidFill>
              <a:schemeClr val="accent5">
                <a:lumMod val="60000"/>
                <a:lumOff val="40000"/>
              </a:schemeClr>
            </a:solidFill>
          </p:spPr>
          <p:txBody>
            <a:bodyPr wrap="square" lIns="0" tIns="0" rIns="0" bIns="0" rtlCol="0"/>
            <a:lstStyle/>
            <a:p>
              <a:endParaRPr sz="1050"/>
            </a:p>
          </p:txBody>
        </p:sp>
        <p:sp>
          <p:nvSpPr>
            <p:cNvPr id="38" name="object 38"/>
            <p:cNvSpPr/>
            <p:nvPr/>
          </p:nvSpPr>
          <p:spPr>
            <a:xfrm>
              <a:off x="7779544" y="2410967"/>
              <a:ext cx="128588" cy="3810"/>
            </a:xfrm>
            <a:custGeom>
              <a:avLst/>
              <a:gdLst/>
              <a:ahLst/>
              <a:cxnLst/>
              <a:rect l="l" t="t" r="r" b="b"/>
              <a:pathLst>
                <a:path w="171450" h="5080">
                  <a:moveTo>
                    <a:pt x="0" y="0"/>
                  </a:moveTo>
                  <a:lnTo>
                    <a:pt x="171450" y="4825"/>
                  </a:lnTo>
                </a:path>
              </a:pathLst>
            </a:custGeom>
            <a:ln w="25400">
              <a:solidFill>
                <a:srgbClr val="FFFFFF"/>
              </a:solidFill>
            </a:ln>
          </p:spPr>
          <p:txBody>
            <a:bodyPr wrap="square" lIns="0" tIns="0" rIns="0" bIns="0" rtlCol="0"/>
            <a:lstStyle/>
            <a:p>
              <a:endParaRPr sz="1050"/>
            </a:p>
          </p:txBody>
        </p:sp>
        <p:sp>
          <p:nvSpPr>
            <p:cNvPr id="39" name="object 39"/>
            <p:cNvSpPr/>
            <p:nvPr/>
          </p:nvSpPr>
          <p:spPr>
            <a:xfrm>
              <a:off x="7865269" y="2418111"/>
              <a:ext cx="57150" cy="1811179"/>
            </a:xfrm>
            <a:custGeom>
              <a:avLst/>
              <a:gdLst/>
              <a:ahLst/>
              <a:cxnLst/>
              <a:rect l="l" t="t" r="r" b="b"/>
              <a:pathLst>
                <a:path w="76200" h="2414904">
                  <a:moveTo>
                    <a:pt x="25400" y="2338451"/>
                  </a:moveTo>
                  <a:lnTo>
                    <a:pt x="0" y="2338451"/>
                  </a:lnTo>
                  <a:lnTo>
                    <a:pt x="38100" y="2414651"/>
                  </a:lnTo>
                  <a:lnTo>
                    <a:pt x="69850" y="2351151"/>
                  </a:lnTo>
                  <a:lnTo>
                    <a:pt x="25400" y="2351151"/>
                  </a:lnTo>
                  <a:lnTo>
                    <a:pt x="25400" y="2338451"/>
                  </a:lnTo>
                  <a:close/>
                </a:path>
                <a:path w="76200" h="2414904">
                  <a:moveTo>
                    <a:pt x="50800" y="0"/>
                  </a:moveTo>
                  <a:lnTo>
                    <a:pt x="25400" y="0"/>
                  </a:lnTo>
                  <a:lnTo>
                    <a:pt x="25400" y="2351151"/>
                  </a:lnTo>
                  <a:lnTo>
                    <a:pt x="50800" y="2351151"/>
                  </a:lnTo>
                  <a:lnTo>
                    <a:pt x="50800" y="0"/>
                  </a:lnTo>
                  <a:close/>
                </a:path>
                <a:path w="76200" h="2414904">
                  <a:moveTo>
                    <a:pt x="76200" y="2338451"/>
                  </a:moveTo>
                  <a:lnTo>
                    <a:pt x="50800" y="2338451"/>
                  </a:lnTo>
                  <a:lnTo>
                    <a:pt x="50800" y="2351151"/>
                  </a:lnTo>
                  <a:lnTo>
                    <a:pt x="69850" y="2351151"/>
                  </a:lnTo>
                  <a:lnTo>
                    <a:pt x="76200" y="2338451"/>
                  </a:lnTo>
                  <a:close/>
                </a:path>
              </a:pathLst>
            </a:custGeom>
            <a:solidFill>
              <a:schemeClr val="accent5">
                <a:lumMod val="60000"/>
                <a:lumOff val="40000"/>
              </a:schemeClr>
            </a:solidFill>
          </p:spPr>
          <p:txBody>
            <a:bodyPr wrap="square" lIns="0" tIns="0" rIns="0" bIns="0" rtlCol="0"/>
            <a:lstStyle/>
            <a:p>
              <a:endParaRPr sz="1050"/>
            </a:p>
          </p:txBody>
        </p:sp>
        <p:sp>
          <p:nvSpPr>
            <p:cNvPr id="40" name="object 40"/>
            <p:cNvSpPr/>
            <p:nvPr/>
          </p:nvSpPr>
          <p:spPr>
            <a:xfrm>
              <a:off x="4004024" y="4200525"/>
              <a:ext cx="3897154" cy="57150"/>
            </a:xfrm>
            <a:custGeom>
              <a:avLst/>
              <a:gdLst/>
              <a:ahLst/>
              <a:cxnLst/>
              <a:rect l="l" t="t" r="r" b="b"/>
              <a:pathLst>
                <a:path w="5196205" h="76200">
                  <a:moveTo>
                    <a:pt x="76200" y="0"/>
                  </a:moveTo>
                  <a:lnTo>
                    <a:pt x="0" y="38100"/>
                  </a:lnTo>
                  <a:lnTo>
                    <a:pt x="76200" y="76200"/>
                  </a:lnTo>
                  <a:lnTo>
                    <a:pt x="76200" y="50800"/>
                  </a:lnTo>
                  <a:lnTo>
                    <a:pt x="63500" y="50800"/>
                  </a:lnTo>
                  <a:lnTo>
                    <a:pt x="63500" y="25400"/>
                  </a:lnTo>
                  <a:lnTo>
                    <a:pt x="76200" y="25400"/>
                  </a:lnTo>
                  <a:lnTo>
                    <a:pt x="76200" y="0"/>
                  </a:lnTo>
                  <a:close/>
                </a:path>
                <a:path w="5196205" h="76200">
                  <a:moveTo>
                    <a:pt x="76200" y="25400"/>
                  </a:moveTo>
                  <a:lnTo>
                    <a:pt x="63500" y="25400"/>
                  </a:lnTo>
                  <a:lnTo>
                    <a:pt x="63500" y="50800"/>
                  </a:lnTo>
                  <a:lnTo>
                    <a:pt x="76200" y="50800"/>
                  </a:lnTo>
                  <a:lnTo>
                    <a:pt x="76200" y="25400"/>
                  </a:lnTo>
                  <a:close/>
                </a:path>
                <a:path w="5196205" h="76200">
                  <a:moveTo>
                    <a:pt x="5195951" y="25400"/>
                  </a:moveTo>
                  <a:lnTo>
                    <a:pt x="76200" y="25400"/>
                  </a:lnTo>
                  <a:lnTo>
                    <a:pt x="76200" y="50800"/>
                  </a:lnTo>
                  <a:lnTo>
                    <a:pt x="5195951" y="50800"/>
                  </a:lnTo>
                  <a:lnTo>
                    <a:pt x="5195951" y="25400"/>
                  </a:lnTo>
                  <a:close/>
                </a:path>
              </a:pathLst>
            </a:custGeom>
            <a:solidFill>
              <a:schemeClr val="accent5">
                <a:lumMod val="60000"/>
                <a:lumOff val="40000"/>
              </a:schemeClr>
            </a:solidFill>
          </p:spPr>
          <p:txBody>
            <a:bodyPr wrap="square" lIns="0" tIns="0" rIns="0" bIns="0" rtlCol="0"/>
            <a:lstStyle/>
            <a:p>
              <a:endParaRPr sz="1050"/>
            </a:p>
          </p:txBody>
        </p:sp>
        <p:sp>
          <p:nvSpPr>
            <p:cNvPr id="41" name="object 41"/>
            <p:cNvSpPr/>
            <p:nvPr/>
          </p:nvSpPr>
          <p:spPr>
            <a:xfrm>
              <a:off x="3996976" y="3750469"/>
              <a:ext cx="3810" cy="478631"/>
            </a:xfrm>
            <a:custGeom>
              <a:avLst/>
              <a:gdLst/>
              <a:ahLst/>
              <a:cxnLst/>
              <a:rect l="l" t="t" r="r" b="b"/>
              <a:pathLst>
                <a:path w="5079" h="638175">
                  <a:moveTo>
                    <a:pt x="0" y="0"/>
                  </a:moveTo>
                  <a:lnTo>
                    <a:pt x="4699" y="638175"/>
                  </a:lnTo>
                </a:path>
              </a:pathLst>
            </a:custGeom>
            <a:ln w="25400">
              <a:solidFill>
                <a:schemeClr val="accent5">
                  <a:lumMod val="60000"/>
                  <a:lumOff val="40000"/>
                </a:schemeClr>
              </a:solidFill>
            </a:ln>
          </p:spPr>
          <p:txBody>
            <a:bodyPr wrap="square" lIns="0" tIns="0" rIns="0" bIns="0" rtlCol="0"/>
            <a:lstStyle/>
            <a:p>
              <a:endParaRPr sz="1050"/>
            </a:p>
          </p:txBody>
        </p:sp>
      </p:grpSp>
    </p:spTree>
    <p:extLst>
      <p:ext uri="{BB962C8B-B14F-4D97-AF65-F5344CB8AC3E}">
        <p14:creationId xmlns:p14="http://schemas.microsoft.com/office/powerpoint/2010/main" val="1633832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5867" y="362388"/>
            <a:ext cx="1662958" cy="529793"/>
          </a:xfrm>
          <a:prstGeom prst="rect">
            <a:avLst/>
          </a:prstGeom>
          <a:solidFill>
            <a:srgbClr val="92D050"/>
          </a:solidFill>
        </p:spPr>
        <p:txBody>
          <a:bodyPr spcFirstLastPara="1" vert="horz" wrap="square" lIns="0" tIns="9049" rIns="0" bIns="0" rtlCol="0" anchor="t" anchorCtr="0">
            <a:spAutoFit/>
          </a:bodyPr>
          <a:lstStyle/>
          <a:p>
            <a:pPr marL="9525">
              <a:spcBef>
                <a:spcPts val="71"/>
              </a:spcBef>
            </a:pPr>
            <a:r>
              <a:rPr spc="26" dirty="0">
                <a:solidFill>
                  <a:schemeClr val="bg1"/>
                </a:solidFill>
              </a:rPr>
              <a:t>Fil</a:t>
            </a:r>
            <a:r>
              <a:rPr spc="-11" dirty="0">
                <a:solidFill>
                  <a:schemeClr val="bg1"/>
                </a:solidFill>
              </a:rPr>
              <a:t>t</a:t>
            </a:r>
            <a:r>
              <a:rPr spc="113" dirty="0">
                <a:solidFill>
                  <a:schemeClr val="bg1"/>
                </a:solidFill>
              </a:rPr>
              <a:t>ering</a:t>
            </a:r>
          </a:p>
        </p:txBody>
      </p:sp>
      <p:sp>
        <p:nvSpPr>
          <p:cNvPr id="3" name="object 3"/>
          <p:cNvSpPr txBox="1"/>
          <p:nvPr/>
        </p:nvSpPr>
        <p:spPr>
          <a:xfrm>
            <a:off x="672347" y="1310013"/>
            <a:ext cx="5146562" cy="3044103"/>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94" dirty="0">
                <a:solidFill>
                  <a:schemeClr val="tx1"/>
                </a:solidFill>
                <a:latin typeface="Arial" charset="0"/>
                <a:ea typeface="Arial" charset="0"/>
                <a:cs typeface="Arial" charset="0"/>
              </a:rPr>
              <a:t>input</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45" dirty="0">
                <a:solidFill>
                  <a:schemeClr val="tx1"/>
                </a:solidFill>
                <a:latin typeface="Arial" charset="0"/>
                <a:ea typeface="Arial" charset="0"/>
                <a:cs typeface="Arial" charset="0"/>
              </a:rPr>
              <a:t>Data</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output</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75" dirty="0">
                <a:solidFill>
                  <a:schemeClr val="tx1"/>
                </a:solidFill>
                <a:latin typeface="Arial" charset="0"/>
                <a:ea typeface="Arial" charset="0"/>
                <a:cs typeface="Arial" charset="0"/>
              </a:rPr>
              <a:t>format</a:t>
            </a:r>
            <a:r>
              <a:rPr sz="2400" spc="-19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conversion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79" dirty="0">
                <a:solidFill>
                  <a:schemeClr val="tx1"/>
                </a:solidFill>
                <a:latin typeface="Arial" charset="0"/>
                <a:ea typeface="Arial" charset="0"/>
                <a:cs typeface="Arial" charset="0"/>
              </a:rPr>
              <a:t>Clipping/cropping/denoising</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4" dirty="0">
                <a:solidFill>
                  <a:schemeClr val="tx1"/>
                </a:solidFill>
                <a:latin typeface="Arial" charset="0"/>
                <a:ea typeface="Arial" charset="0"/>
                <a:cs typeface="Arial" charset="0"/>
              </a:rPr>
              <a:t>Slicing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5" dirty="0">
                <a:solidFill>
                  <a:schemeClr val="tx1"/>
                </a:solidFill>
                <a:latin typeface="Arial" charset="0"/>
                <a:ea typeface="Arial" charset="0"/>
                <a:cs typeface="Arial" charset="0"/>
              </a:rPr>
              <a:t>Resampling</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90" dirty="0">
                <a:solidFill>
                  <a:schemeClr val="tx1"/>
                </a:solidFill>
                <a:latin typeface="Arial" charset="0"/>
                <a:ea typeface="Arial" charset="0"/>
                <a:cs typeface="Arial" charset="0"/>
              </a:rPr>
              <a:t>Interpolation/approximation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68" dirty="0">
                <a:solidFill>
                  <a:schemeClr val="tx1"/>
                </a:solidFill>
                <a:latin typeface="Arial" charset="0"/>
                <a:ea typeface="Arial" charset="0"/>
                <a:cs typeface="Arial" charset="0"/>
              </a:rPr>
              <a:t>Classification/segmentation</a:t>
            </a:r>
            <a:endParaRPr sz="2400" dirty="0">
              <a:solidFill>
                <a:schemeClr val="tx1"/>
              </a:solidFill>
              <a:latin typeface="Arial" charset="0"/>
              <a:ea typeface="Arial" charset="0"/>
              <a:cs typeface="Arial" charset="0"/>
            </a:endParaRPr>
          </a:p>
        </p:txBody>
      </p:sp>
      <p:sp>
        <p:nvSpPr>
          <p:cNvPr id="5" name="object 5"/>
          <p:cNvSpPr/>
          <p:nvPr/>
        </p:nvSpPr>
        <p:spPr>
          <a:xfrm>
            <a:off x="6432304" y="4261524"/>
            <a:ext cx="602677"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Tree>
    <p:extLst>
      <p:ext uri="{BB962C8B-B14F-4D97-AF65-F5344CB8AC3E}">
        <p14:creationId xmlns:p14="http://schemas.microsoft.com/office/powerpoint/2010/main" val="2096933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29825"/>
            <a:ext cx="6336550" cy="576440"/>
          </a:xfrm>
          <a:prstGeom prst="rect">
            <a:avLst/>
          </a:prstGeom>
          <a:solidFill>
            <a:srgbClr val="92D050"/>
          </a:solidFill>
        </p:spPr>
        <p:txBody>
          <a:bodyPr spcFirstLastPara="1" vert="horz" wrap="square" lIns="0" tIns="9525" rIns="0" bIns="0" rtlCol="0" anchor="t" anchorCtr="0">
            <a:spAutoFit/>
          </a:bodyPr>
          <a:lstStyle/>
          <a:p>
            <a:pPr marL="9525">
              <a:spcBef>
                <a:spcPts val="75"/>
              </a:spcBef>
            </a:pPr>
            <a:r>
              <a:rPr lang="en-US" sz="3600" spc="-236" dirty="0">
                <a:solidFill>
                  <a:schemeClr val="bg1"/>
                </a:solidFill>
              </a:rPr>
              <a:t>F</a:t>
            </a:r>
            <a:r>
              <a:rPr sz="3600" spc="-79" dirty="0">
                <a:solidFill>
                  <a:schemeClr val="bg1"/>
                </a:solidFill>
              </a:rPr>
              <a:t>iltering</a:t>
            </a:r>
            <a:r>
              <a:rPr lang="en-US" sz="3600" spc="-79" dirty="0">
                <a:solidFill>
                  <a:schemeClr val="bg1"/>
                </a:solidFill>
              </a:rPr>
              <a:t> (or parsing for text data)</a:t>
            </a:r>
            <a:endParaRPr sz="3600" dirty="0">
              <a:solidFill>
                <a:schemeClr val="bg1"/>
              </a:solidFill>
            </a:endParaRPr>
          </a:p>
        </p:txBody>
      </p:sp>
      <p:sp>
        <p:nvSpPr>
          <p:cNvPr id="3" name="object 3"/>
          <p:cNvSpPr txBox="1"/>
          <p:nvPr/>
        </p:nvSpPr>
        <p:spPr>
          <a:xfrm>
            <a:off x="687705" y="1144714"/>
            <a:ext cx="7731919" cy="3590566"/>
          </a:xfrm>
          <a:prstGeom prst="rect">
            <a:avLst/>
          </a:prstGeom>
        </p:spPr>
        <p:txBody>
          <a:bodyPr vert="horz" wrap="square" lIns="0" tIns="32861" rIns="0" bIns="0" rtlCol="0">
            <a:spAutoFit/>
          </a:bodyPr>
          <a:lstStyle/>
          <a:p>
            <a:pPr marL="180975" marR="370046" indent="-171450">
              <a:lnSpc>
                <a:spcPts val="1454"/>
              </a:lnSpc>
              <a:spcBef>
                <a:spcPts val="259"/>
              </a:spcBef>
              <a:buChar char="•"/>
              <a:tabLst>
                <a:tab pos="180975" algn="l"/>
                <a:tab pos="181451" algn="l"/>
              </a:tabLst>
            </a:pPr>
            <a:r>
              <a:rPr sz="1350" spc="-75" dirty="0"/>
              <a:t>Verma, </a:t>
            </a:r>
            <a:r>
              <a:rPr sz="1350" spc="-94" dirty="0"/>
              <a:t>K., </a:t>
            </a:r>
            <a:r>
              <a:rPr sz="1350" spc="-8" dirty="0"/>
              <a:t>M. </a:t>
            </a:r>
            <a:r>
              <a:rPr sz="1350" spc="-86" dirty="0"/>
              <a:t>Ranjan </a:t>
            </a:r>
            <a:r>
              <a:rPr sz="1350" spc="-64" dirty="0"/>
              <a:t>and </a:t>
            </a:r>
            <a:r>
              <a:rPr sz="1350" spc="-210" dirty="0"/>
              <a:t>P. </a:t>
            </a:r>
            <a:r>
              <a:rPr sz="1350" spc="-45" dirty="0"/>
              <a:t>Mishra. </a:t>
            </a:r>
            <a:r>
              <a:rPr sz="1350" spc="-60" dirty="0"/>
              <a:t>(2015) </a:t>
            </a:r>
            <a:r>
              <a:rPr sz="1350" spc="-68" dirty="0"/>
              <a:t>"Text </a:t>
            </a:r>
            <a:r>
              <a:rPr sz="1350" spc="-41" dirty="0"/>
              <a:t>mining </a:t>
            </a:r>
            <a:r>
              <a:rPr sz="1350" spc="-64" dirty="0"/>
              <a:t>and </a:t>
            </a:r>
            <a:r>
              <a:rPr sz="1350" spc="-23" dirty="0"/>
              <a:t>information </a:t>
            </a:r>
            <a:r>
              <a:rPr sz="1350" spc="-60" dirty="0"/>
              <a:t>professionals: </a:t>
            </a:r>
            <a:r>
              <a:rPr sz="1350" spc="-90" dirty="0"/>
              <a:t>Role, </a:t>
            </a:r>
            <a:r>
              <a:rPr sz="1350" spc="-94" dirty="0"/>
              <a:t>issues </a:t>
            </a:r>
            <a:r>
              <a:rPr sz="1350" spc="-64" dirty="0"/>
              <a:t>and  </a:t>
            </a:r>
            <a:r>
              <a:rPr sz="1350" spc="-60" dirty="0"/>
              <a:t>challenges," </a:t>
            </a:r>
            <a:r>
              <a:rPr sz="1350" spc="-68" dirty="0"/>
              <a:t>2015 </a:t>
            </a:r>
            <a:r>
              <a:rPr sz="1350" spc="-11" dirty="0"/>
              <a:t>4th </a:t>
            </a:r>
            <a:r>
              <a:rPr sz="1350" spc="-30" dirty="0"/>
              <a:t>International </a:t>
            </a:r>
            <a:r>
              <a:rPr sz="1350" spc="-83" dirty="0"/>
              <a:t>Symposium </a:t>
            </a:r>
            <a:r>
              <a:rPr sz="1350" spc="-45" dirty="0"/>
              <a:t>on </a:t>
            </a:r>
            <a:r>
              <a:rPr sz="1350" spc="-83" dirty="0"/>
              <a:t>Emerging </a:t>
            </a:r>
            <a:r>
              <a:rPr sz="1350" spc="-94" dirty="0"/>
              <a:t>Trends </a:t>
            </a:r>
            <a:r>
              <a:rPr sz="1350" spc="-64" dirty="0"/>
              <a:t>and </a:t>
            </a:r>
            <a:r>
              <a:rPr sz="1350" spc="-83" dirty="0"/>
              <a:t>Technologies </a:t>
            </a:r>
            <a:r>
              <a:rPr sz="1350" spc="-19" dirty="0"/>
              <a:t>in </a:t>
            </a:r>
            <a:r>
              <a:rPr sz="1350" spc="-64" dirty="0"/>
              <a:t>Libraries and  </a:t>
            </a:r>
            <a:r>
              <a:rPr sz="1350" spc="-26" dirty="0"/>
              <a:t>Information</a:t>
            </a:r>
            <a:r>
              <a:rPr sz="1350" spc="-75" dirty="0"/>
              <a:t> </a:t>
            </a:r>
            <a:r>
              <a:rPr sz="1350" spc="-94" dirty="0"/>
              <a:t>Services</a:t>
            </a:r>
            <a:endParaRPr sz="1350"/>
          </a:p>
          <a:p>
            <a:pPr marL="523875" marR="85725" lvl="1" indent="-171450">
              <a:lnSpc>
                <a:spcPts val="1943"/>
              </a:lnSpc>
              <a:spcBef>
                <a:spcPts val="368"/>
              </a:spcBef>
              <a:buChar char="•"/>
              <a:tabLst>
                <a:tab pos="524351" algn="l"/>
              </a:tabLst>
            </a:pPr>
            <a:r>
              <a:rPr sz="1800" spc="-101" dirty="0"/>
              <a:t>Over </a:t>
            </a:r>
            <a:r>
              <a:rPr sz="1800" spc="-169" dirty="0"/>
              <a:t>90% </a:t>
            </a:r>
            <a:r>
              <a:rPr sz="1800" spc="-4" dirty="0"/>
              <a:t>of </a:t>
            </a:r>
            <a:r>
              <a:rPr sz="1800" spc="-23" dirty="0"/>
              <a:t>the </a:t>
            </a:r>
            <a:r>
              <a:rPr sz="1800" spc="-26" dirty="0"/>
              <a:t>information </a:t>
            </a:r>
            <a:r>
              <a:rPr sz="1800" spc="-79" dirty="0"/>
              <a:t>available </a:t>
            </a:r>
            <a:r>
              <a:rPr sz="1800" spc="-94" dirty="0"/>
              <a:t>is </a:t>
            </a:r>
            <a:r>
              <a:rPr sz="1800" spc="-23" dirty="0"/>
              <a:t>in </a:t>
            </a:r>
            <a:r>
              <a:rPr sz="1800" spc="-45" dirty="0"/>
              <a:t>unstructured </a:t>
            </a:r>
            <a:r>
              <a:rPr sz="1800" spc="-86" dirty="0"/>
              <a:t>and</a:t>
            </a:r>
            <a:r>
              <a:rPr sz="1800" spc="-349" dirty="0"/>
              <a:t> </a:t>
            </a:r>
            <a:r>
              <a:rPr sz="1800" spc="-56" dirty="0"/>
              <a:t>semi-structured  </a:t>
            </a:r>
            <a:r>
              <a:rPr sz="1800" spc="-60" dirty="0"/>
              <a:t>forms</a:t>
            </a:r>
            <a:endParaRPr sz="1800"/>
          </a:p>
          <a:p>
            <a:pPr marL="866775" lvl="2" indent="-171450">
              <a:spcBef>
                <a:spcPts val="184"/>
              </a:spcBef>
              <a:buChar char="•"/>
              <a:tabLst>
                <a:tab pos="866775" algn="l"/>
                <a:tab pos="867251" algn="l"/>
              </a:tabLst>
            </a:pPr>
            <a:r>
              <a:rPr sz="1500" spc="-41" dirty="0"/>
              <a:t>which </a:t>
            </a:r>
            <a:r>
              <a:rPr sz="1500" spc="-79" dirty="0"/>
              <a:t>is </a:t>
            </a:r>
            <a:r>
              <a:rPr sz="1500" spc="-60" dirty="0"/>
              <a:t>very </a:t>
            </a:r>
            <a:r>
              <a:rPr sz="1500" spc="-8" dirty="0"/>
              <a:t>difficult </a:t>
            </a:r>
            <a:r>
              <a:rPr sz="1500" spc="15" dirty="0"/>
              <a:t>to</a:t>
            </a:r>
            <a:r>
              <a:rPr sz="1500" spc="-214" dirty="0"/>
              <a:t> </a:t>
            </a:r>
            <a:r>
              <a:rPr sz="1500" spc="-83" dirty="0"/>
              <a:t>search.</a:t>
            </a:r>
            <a:endParaRPr sz="1500"/>
          </a:p>
          <a:p>
            <a:pPr marL="523875" lvl="1" indent="-171450">
              <a:spcBef>
                <a:spcPts val="143"/>
              </a:spcBef>
              <a:buChar char="•"/>
              <a:tabLst>
                <a:tab pos="524351" algn="l"/>
              </a:tabLst>
            </a:pPr>
            <a:r>
              <a:rPr sz="1800" spc="-135" dirty="0"/>
              <a:t>Text </a:t>
            </a:r>
            <a:r>
              <a:rPr sz="1800" spc="-53" dirty="0"/>
              <a:t>mining </a:t>
            </a:r>
            <a:r>
              <a:rPr sz="1800" spc="-94" dirty="0"/>
              <a:t>is </a:t>
            </a:r>
            <a:r>
              <a:rPr sz="1800" spc="-143" dirty="0"/>
              <a:t>a </a:t>
            </a:r>
            <a:r>
              <a:rPr sz="1800" spc="-8" dirty="0"/>
              <a:t>tool </a:t>
            </a:r>
            <a:r>
              <a:rPr sz="1800" spc="11" dirty="0"/>
              <a:t>to </a:t>
            </a:r>
            <a:r>
              <a:rPr sz="1800" spc="-56" dirty="0"/>
              <a:t>help </a:t>
            </a:r>
            <a:r>
              <a:rPr sz="1800" spc="-34" dirty="0"/>
              <a:t>Information</a:t>
            </a:r>
            <a:r>
              <a:rPr sz="1800" spc="-326" dirty="0"/>
              <a:t> </a:t>
            </a:r>
            <a:r>
              <a:rPr sz="1800" spc="-83" dirty="0"/>
              <a:t>professionals</a:t>
            </a:r>
            <a:endParaRPr sz="1800"/>
          </a:p>
          <a:p>
            <a:pPr marL="866775" lvl="2" indent="-171450">
              <a:spcBef>
                <a:spcPts val="221"/>
              </a:spcBef>
              <a:buChar char="•"/>
              <a:tabLst>
                <a:tab pos="866775" algn="l"/>
                <a:tab pos="867251" algn="l"/>
              </a:tabLst>
            </a:pPr>
            <a:r>
              <a:rPr sz="1500" spc="11" dirty="0"/>
              <a:t>to</a:t>
            </a:r>
            <a:r>
              <a:rPr sz="1500" spc="-83" dirty="0"/>
              <a:t> </a:t>
            </a:r>
            <a:r>
              <a:rPr sz="1500" spc="-15" dirty="0"/>
              <a:t>find</a:t>
            </a:r>
            <a:r>
              <a:rPr sz="1500" spc="-83" dirty="0"/>
              <a:t> </a:t>
            </a:r>
            <a:r>
              <a:rPr sz="1500" spc="-15" dirty="0"/>
              <a:t>the</a:t>
            </a:r>
            <a:r>
              <a:rPr sz="1500" spc="-83" dirty="0"/>
              <a:t> </a:t>
            </a:r>
            <a:r>
              <a:rPr sz="1500" spc="-45" dirty="0"/>
              <a:t>relevant</a:t>
            </a:r>
            <a:r>
              <a:rPr sz="1500" spc="-68" dirty="0"/>
              <a:t> </a:t>
            </a:r>
            <a:r>
              <a:rPr sz="1500" spc="-23" dirty="0"/>
              <a:t>information</a:t>
            </a:r>
            <a:r>
              <a:rPr sz="1500" spc="-79" dirty="0"/>
              <a:t> </a:t>
            </a:r>
            <a:r>
              <a:rPr sz="1500" spc="-71" dirty="0"/>
              <a:t>and</a:t>
            </a:r>
            <a:r>
              <a:rPr sz="1500" spc="-79" dirty="0"/>
              <a:t> </a:t>
            </a:r>
            <a:r>
              <a:rPr sz="1500" spc="-41" dirty="0"/>
              <a:t>deliver</a:t>
            </a:r>
            <a:r>
              <a:rPr sz="1500" spc="-71" dirty="0"/>
              <a:t> </a:t>
            </a:r>
            <a:r>
              <a:rPr sz="1500" spc="11" dirty="0"/>
              <a:t>to</a:t>
            </a:r>
            <a:r>
              <a:rPr sz="1500" spc="-79" dirty="0"/>
              <a:t> </a:t>
            </a:r>
            <a:r>
              <a:rPr sz="1500" spc="-23" dirty="0"/>
              <a:t>its</a:t>
            </a:r>
            <a:r>
              <a:rPr sz="1500" spc="-71" dirty="0"/>
              <a:t> </a:t>
            </a:r>
            <a:r>
              <a:rPr sz="1500" spc="-98" dirty="0"/>
              <a:t>users</a:t>
            </a:r>
            <a:endParaRPr sz="1500"/>
          </a:p>
          <a:p>
            <a:pPr marL="180975" marR="3810" indent="-171450">
              <a:lnSpc>
                <a:spcPts val="1454"/>
              </a:lnSpc>
              <a:spcBef>
                <a:spcPts val="776"/>
              </a:spcBef>
              <a:buChar char="•"/>
              <a:tabLst>
                <a:tab pos="180975" algn="l"/>
                <a:tab pos="181451" algn="l"/>
              </a:tabLst>
            </a:pPr>
            <a:r>
              <a:rPr sz="1350" spc="-56" dirty="0"/>
              <a:t>Prescott, </a:t>
            </a:r>
            <a:r>
              <a:rPr sz="1350" spc="-75" dirty="0"/>
              <a:t>A. </a:t>
            </a:r>
            <a:r>
              <a:rPr sz="1350" spc="-60" dirty="0"/>
              <a:t>(2013) </a:t>
            </a:r>
            <a:r>
              <a:rPr sz="1350" spc="-45" dirty="0"/>
              <a:t>"Bibliographic </a:t>
            </a:r>
            <a:r>
              <a:rPr sz="1350" spc="-64" dirty="0"/>
              <a:t>records </a:t>
            </a:r>
            <a:r>
              <a:rPr sz="1350" spc="-127" dirty="0"/>
              <a:t>as </a:t>
            </a:r>
            <a:r>
              <a:rPr sz="1350" spc="-45" dirty="0"/>
              <a:t>humanities </a:t>
            </a:r>
            <a:r>
              <a:rPr sz="1350" spc="-53" dirty="0"/>
              <a:t>big </a:t>
            </a:r>
            <a:r>
              <a:rPr sz="1350" spc="-34" dirty="0"/>
              <a:t>data," </a:t>
            </a:r>
            <a:r>
              <a:rPr sz="1350" spc="-68" dirty="0"/>
              <a:t>2013 </a:t>
            </a:r>
            <a:r>
              <a:rPr sz="1350" spc="-191" dirty="0"/>
              <a:t>IEEE </a:t>
            </a:r>
            <a:r>
              <a:rPr sz="1350" spc="-30" dirty="0"/>
              <a:t>International </a:t>
            </a:r>
            <a:r>
              <a:rPr sz="1350" spc="-75" dirty="0"/>
              <a:t>Conference </a:t>
            </a:r>
            <a:r>
              <a:rPr sz="1350" spc="-45" dirty="0"/>
              <a:t>on </a:t>
            </a:r>
            <a:r>
              <a:rPr sz="1350" spc="-94" dirty="0"/>
              <a:t>Big  </a:t>
            </a:r>
            <a:r>
              <a:rPr sz="1350" spc="-71" dirty="0"/>
              <a:t>Data.</a:t>
            </a:r>
            <a:endParaRPr sz="1350"/>
          </a:p>
          <a:p>
            <a:pPr marL="523875" lvl="1" indent="-171450">
              <a:spcBef>
                <a:spcPts val="120"/>
              </a:spcBef>
              <a:buChar char="•"/>
              <a:tabLst>
                <a:tab pos="524351" algn="l"/>
              </a:tabLst>
            </a:pPr>
            <a:r>
              <a:rPr sz="1800" spc="-75" dirty="0"/>
              <a:t>Superficially, </a:t>
            </a:r>
            <a:r>
              <a:rPr sz="1800" spc="-56" dirty="0"/>
              <a:t>bibliographic </a:t>
            </a:r>
            <a:r>
              <a:rPr sz="1800" spc="-83" dirty="0"/>
              <a:t>records </a:t>
            </a:r>
            <a:r>
              <a:rPr sz="1800" spc="-79" dirty="0"/>
              <a:t>appear </a:t>
            </a:r>
            <a:r>
              <a:rPr sz="1800" spc="11" dirty="0"/>
              <a:t>to </a:t>
            </a:r>
            <a:r>
              <a:rPr sz="1800" spc="-83" dirty="0"/>
              <a:t>be </a:t>
            </a:r>
            <a:r>
              <a:rPr sz="1800" spc="-143" dirty="0"/>
              <a:t>a </a:t>
            </a:r>
            <a:r>
              <a:rPr sz="1800" spc="-90" dirty="0"/>
              <a:t>homogenous</a:t>
            </a:r>
            <a:r>
              <a:rPr sz="1800" spc="-259" dirty="0"/>
              <a:t> </a:t>
            </a:r>
            <a:r>
              <a:rPr sz="1800" spc="-71" dirty="0"/>
              <a:t>dataset</a:t>
            </a:r>
            <a:endParaRPr sz="1800"/>
          </a:p>
          <a:p>
            <a:pPr marL="523875" lvl="1" indent="-171450">
              <a:spcBef>
                <a:spcPts val="161"/>
              </a:spcBef>
              <a:buChar char="•"/>
              <a:tabLst>
                <a:tab pos="524351" algn="l"/>
              </a:tabLst>
            </a:pPr>
            <a:r>
              <a:rPr sz="1800" spc="-79" dirty="0"/>
              <a:t>Examination </a:t>
            </a:r>
            <a:r>
              <a:rPr sz="1800" spc="-94" dirty="0"/>
              <a:t>reveals </a:t>
            </a:r>
            <a:r>
              <a:rPr sz="1800" spc="-4" dirty="0"/>
              <a:t>that </a:t>
            </a:r>
            <a:r>
              <a:rPr sz="1800" spc="-83" dirty="0"/>
              <a:t>records </a:t>
            </a:r>
            <a:r>
              <a:rPr sz="1800" spc="-113" dirty="0"/>
              <a:t>change </a:t>
            </a:r>
            <a:r>
              <a:rPr sz="1800" spc="-41" dirty="0"/>
              <a:t>through</a:t>
            </a:r>
            <a:r>
              <a:rPr sz="1800" spc="-233" dirty="0"/>
              <a:t> </a:t>
            </a:r>
            <a:r>
              <a:rPr sz="1800" spc="-15" dirty="0"/>
              <a:t>time</a:t>
            </a:r>
            <a:endParaRPr sz="1800"/>
          </a:p>
          <a:p>
            <a:pPr marL="523875" lvl="1" indent="-171450">
              <a:spcBef>
                <a:spcPts val="150"/>
              </a:spcBef>
              <a:buChar char="•"/>
              <a:tabLst>
                <a:tab pos="524351" algn="l"/>
              </a:tabLst>
            </a:pPr>
            <a:r>
              <a:rPr sz="1800" spc="-101" dirty="0"/>
              <a:t>There </a:t>
            </a:r>
            <a:r>
              <a:rPr sz="1800" spc="-83" dirty="0"/>
              <a:t>are </a:t>
            </a:r>
            <a:r>
              <a:rPr sz="1800" spc="-64" dirty="0"/>
              <a:t>methods </a:t>
            </a:r>
            <a:r>
              <a:rPr sz="1800" spc="15" dirty="0"/>
              <a:t>to </a:t>
            </a:r>
            <a:r>
              <a:rPr sz="1800" spc="-98" dirty="0"/>
              <a:t>disaggregate </a:t>
            </a:r>
            <a:r>
              <a:rPr sz="1800" spc="-116" dirty="0"/>
              <a:t>such</a:t>
            </a:r>
            <a:r>
              <a:rPr sz="1800" spc="-263" dirty="0"/>
              <a:t> </a:t>
            </a:r>
            <a:r>
              <a:rPr sz="1800" spc="-71" dirty="0"/>
              <a:t>data</a:t>
            </a:r>
            <a:endParaRPr sz="1800"/>
          </a:p>
          <a:p>
            <a:pPr marL="866775" lvl="2" indent="-171450">
              <a:spcBef>
                <a:spcPts val="221"/>
              </a:spcBef>
              <a:buChar char="•"/>
              <a:tabLst>
                <a:tab pos="866775" algn="l"/>
                <a:tab pos="867251" algn="l"/>
              </a:tabLst>
            </a:pPr>
            <a:r>
              <a:rPr sz="1500" spc="-79" dirty="0"/>
              <a:t>Analogous </a:t>
            </a:r>
            <a:r>
              <a:rPr sz="1500" spc="11" dirty="0"/>
              <a:t>to </a:t>
            </a:r>
            <a:r>
              <a:rPr sz="1500" spc="-53" dirty="0"/>
              <a:t>those </a:t>
            </a:r>
            <a:r>
              <a:rPr sz="1500" spc="-90" dirty="0"/>
              <a:t>used </a:t>
            </a:r>
            <a:r>
              <a:rPr sz="1500" spc="-19" dirty="0"/>
              <a:t>in </a:t>
            </a:r>
            <a:r>
              <a:rPr sz="1500" spc="-90" dirty="0"/>
              <a:t>some </a:t>
            </a:r>
            <a:r>
              <a:rPr sz="1500" spc="-41" dirty="0"/>
              <a:t>scientific</a:t>
            </a:r>
            <a:r>
              <a:rPr sz="1500" spc="-248" dirty="0"/>
              <a:t> </a:t>
            </a:r>
            <a:r>
              <a:rPr sz="1500" spc="-60" dirty="0"/>
              <a:t>disciplines</a:t>
            </a:r>
            <a:endParaRPr sz="1500"/>
          </a:p>
        </p:txBody>
      </p:sp>
    </p:spTree>
    <p:extLst>
      <p:ext uri="{BB962C8B-B14F-4D97-AF65-F5344CB8AC3E}">
        <p14:creationId xmlns:p14="http://schemas.microsoft.com/office/powerpoint/2010/main" val="1843228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3317" y="204067"/>
            <a:ext cx="1760466" cy="529793"/>
          </a:xfrm>
          <a:prstGeom prst="rect">
            <a:avLst/>
          </a:prstGeom>
          <a:solidFill>
            <a:srgbClr val="0070C0"/>
          </a:solidFill>
        </p:spPr>
        <p:txBody>
          <a:bodyPr spcFirstLastPara="1" vert="horz" wrap="square" lIns="0" tIns="9049" rIns="0" bIns="0" rtlCol="0" anchor="t" anchorCtr="0">
            <a:spAutoFit/>
          </a:bodyPr>
          <a:lstStyle/>
          <a:p>
            <a:pPr marL="9525">
              <a:spcBef>
                <a:spcPts val="71"/>
              </a:spcBef>
            </a:pPr>
            <a:r>
              <a:rPr spc="53">
                <a:solidFill>
                  <a:schemeClr val="bg1"/>
                </a:solidFill>
              </a:rPr>
              <a:t>Mapping</a:t>
            </a:r>
            <a:endParaRPr spc="53" dirty="0">
              <a:solidFill>
                <a:schemeClr val="bg1"/>
              </a:solidFill>
            </a:endParaRPr>
          </a:p>
        </p:txBody>
      </p:sp>
      <p:sp>
        <p:nvSpPr>
          <p:cNvPr id="3" name="object 3"/>
          <p:cNvSpPr txBox="1"/>
          <p:nvPr/>
        </p:nvSpPr>
        <p:spPr>
          <a:xfrm>
            <a:off x="250914" y="822539"/>
            <a:ext cx="6642853" cy="2610651"/>
          </a:xfrm>
          <a:prstGeom prst="rect">
            <a:avLst/>
          </a:prstGeom>
        </p:spPr>
        <p:txBody>
          <a:bodyPr vert="horz" wrap="square" lIns="0" tIns="73343" rIns="0" bIns="0" rtlCol="0">
            <a:spAutoFit/>
          </a:bodyPr>
          <a:lstStyle/>
          <a:p>
            <a:pPr marL="267653" indent="-258128">
              <a:spcBef>
                <a:spcPts val="578"/>
              </a:spcBef>
              <a:buFont typeface="Arial"/>
              <a:buChar char="•"/>
              <a:tabLst>
                <a:tab pos="267653" algn="l"/>
                <a:tab pos="268129" algn="l"/>
              </a:tabLst>
            </a:pPr>
            <a:r>
              <a:rPr sz="2400" spc="45" dirty="0">
                <a:solidFill>
                  <a:schemeClr val="tx1"/>
                </a:solidFill>
                <a:latin typeface="Arial" charset="0"/>
                <a:ea typeface="Arial" charset="0"/>
                <a:cs typeface="Arial" charset="0"/>
              </a:rPr>
              <a:t>Data </a:t>
            </a:r>
            <a:r>
              <a:rPr sz="2400" spc="94" dirty="0">
                <a:solidFill>
                  <a:schemeClr val="tx1"/>
                </a:solidFill>
                <a:latin typeface="Arial" charset="0"/>
                <a:ea typeface="Arial" charset="0"/>
                <a:cs typeface="Arial" charset="0"/>
              </a:rPr>
              <a:t>input</a:t>
            </a:r>
            <a:r>
              <a:rPr sz="2400" spc="-3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 </a:t>
            </a:r>
            <a:r>
              <a:rPr sz="2400" spc="30" dirty="0">
                <a:solidFill>
                  <a:schemeClr val="tx1"/>
                </a:solidFill>
                <a:latin typeface="Arial" charset="0"/>
                <a:ea typeface="Arial" charset="0"/>
                <a:cs typeface="Arial" charset="0"/>
              </a:rPr>
              <a:t>Graphical </a:t>
            </a:r>
            <a:r>
              <a:rPr sz="2400" spc="56" dirty="0">
                <a:solidFill>
                  <a:schemeClr val="tx1"/>
                </a:solidFill>
                <a:latin typeface="Arial" charset="0"/>
                <a:ea typeface="Arial" charset="0"/>
                <a:cs typeface="Arial" charset="0"/>
              </a:rPr>
              <a:t>Primitives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34" dirty="0">
                <a:solidFill>
                  <a:schemeClr val="tx1"/>
                </a:solidFill>
                <a:latin typeface="Arial" charset="0"/>
                <a:ea typeface="Arial" charset="0"/>
                <a:cs typeface="Arial" charset="0"/>
              </a:rPr>
              <a:t>Scalar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15" dirty="0">
                <a:solidFill>
                  <a:schemeClr val="tx1"/>
                </a:solidFill>
                <a:latin typeface="Arial" charset="0"/>
                <a:ea typeface="Arial" charset="0"/>
                <a:cs typeface="Arial" charset="0"/>
              </a:rPr>
              <a:t>Surface,</a:t>
            </a:r>
            <a:r>
              <a:rPr sz="2400" spc="-398"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11" dirty="0">
                <a:solidFill>
                  <a:schemeClr val="tx1"/>
                </a:solidFill>
                <a:latin typeface="Arial" charset="0"/>
                <a:ea typeface="Arial" charset="0"/>
                <a:cs typeface="Arial" charset="0"/>
              </a:rPr>
              <a:t>Vector </a:t>
            </a:r>
            <a:r>
              <a:rPr sz="2400" spc="26"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a:t>
            </a:r>
            <a:r>
              <a:rPr sz="2400" spc="-344"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Vectors/Arrows/Streamlines</a:t>
            </a:r>
            <a:endParaRPr sz="2400" dirty="0">
              <a:solidFill>
                <a:schemeClr val="tx1"/>
              </a:solidFill>
              <a:latin typeface="Arial" charset="0"/>
              <a:ea typeface="Arial" charset="0"/>
              <a:cs typeface="Arial" charset="0"/>
            </a:endParaRPr>
          </a:p>
          <a:p>
            <a:pPr marL="267653" indent="-258128">
              <a:spcBef>
                <a:spcPts val="503"/>
              </a:spcBef>
              <a:buFont typeface="Arial"/>
              <a:buChar char="•"/>
              <a:tabLst>
                <a:tab pos="267653" algn="l"/>
                <a:tab pos="268129" algn="l"/>
              </a:tabLst>
            </a:pPr>
            <a:r>
              <a:rPr sz="2400" spc="53" dirty="0">
                <a:solidFill>
                  <a:schemeClr val="tx1"/>
                </a:solidFill>
                <a:latin typeface="Arial" charset="0"/>
                <a:ea typeface="Arial" charset="0"/>
                <a:cs typeface="Arial" charset="0"/>
              </a:rPr>
              <a:t>Tensor</a:t>
            </a:r>
            <a:r>
              <a:rPr sz="2400" spc="-75"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field</a:t>
            </a:r>
            <a:r>
              <a:rPr sz="2400" spc="-94"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5"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Tensor</a:t>
            </a:r>
            <a:r>
              <a:rPr sz="2400" spc="-86"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glyphs/Ellipsoids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4" dirty="0">
                <a:solidFill>
                  <a:schemeClr val="tx1"/>
                </a:solidFill>
                <a:latin typeface="Arial" charset="0"/>
                <a:ea typeface="Arial" charset="0"/>
                <a:cs typeface="Arial" charset="0"/>
              </a:rPr>
              <a:t>3D </a:t>
            </a:r>
            <a:r>
              <a:rPr sz="2400" spc="34" dirty="0">
                <a:solidFill>
                  <a:schemeClr val="tx1"/>
                </a:solidFill>
                <a:latin typeface="Arial" charset="0"/>
                <a:ea typeface="Arial" charset="0"/>
                <a:cs typeface="Arial" charset="0"/>
              </a:rPr>
              <a:t>Field </a:t>
            </a:r>
            <a:r>
              <a:rPr sz="2400" spc="-11" dirty="0">
                <a:solidFill>
                  <a:schemeClr val="tx1"/>
                </a:solidFill>
                <a:latin typeface="Arial" charset="0"/>
                <a:ea typeface="Arial" charset="0"/>
                <a:cs typeface="Arial" charset="0"/>
              </a:rPr>
              <a:t>-&gt; </a:t>
            </a:r>
            <a:r>
              <a:rPr sz="2400" spc="60" dirty="0">
                <a:solidFill>
                  <a:schemeClr val="tx1"/>
                </a:solidFill>
                <a:latin typeface="Arial" charset="0"/>
                <a:ea typeface="Arial" charset="0"/>
                <a:cs typeface="Arial" charset="0"/>
              </a:rPr>
              <a:t>volume</a:t>
            </a:r>
            <a:r>
              <a:rPr sz="2400" spc="-390"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dirty="0">
                <a:solidFill>
                  <a:schemeClr val="tx1"/>
                </a:solidFill>
                <a:latin typeface="Arial" charset="0"/>
                <a:ea typeface="Arial" charset="0"/>
                <a:cs typeface="Arial" charset="0"/>
              </a:rPr>
              <a:t>High</a:t>
            </a:r>
            <a:r>
              <a:rPr sz="2400" spc="-79"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dimensional</a:t>
            </a:r>
            <a:r>
              <a:rPr sz="2400" spc="-113"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data</a:t>
            </a:r>
            <a:r>
              <a:rPr sz="2400" spc="-83" dirty="0">
                <a:solidFill>
                  <a:schemeClr val="tx1"/>
                </a:solidFill>
                <a:latin typeface="Arial" charset="0"/>
                <a:ea typeface="Arial" charset="0"/>
                <a:cs typeface="Arial" charset="0"/>
              </a:rPr>
              <a:t> </a:t>
            </a:r>
            <a:r>
              <a:rPr sz="2400" spc="-11" dirty="0">
                <a:solidFill>
                  <a:schemeClr val="tx1"/>
                </a:solidFill>
                <a:latin typeface="Arial" charset="0"/>
                <a:ea typeface="Arial" charset="0"/>
                <a:cs typeface="Arial" charset="0"/>
              </a:rPr>
              <a:t>-&gt;</a:t>
            </a:r>
            <a:r>
              <a:rPr sz="2400" spc="-71" dirty="0">
                <a:solidFill>
                  <a:schemeClr val="tx1"/>
                </a:solidFill>
                <a:latin typeface="Arial" charset="0"/>
                <a:ea typeface="Arial" charset="0"/>
                <a:cs typeface="Arial" charset="0"/>
              </a:rPr>
              <a:t> </a:t>
            </a:r>
            <a:r>
              <a:rPr sz="2400" spc="15" dirty="0">
                <a:solidFill>
                  <a:schemeClr val="tx1"/>
                </a:solidFill>
                <a:latin typeface="Arial" charset="0"/>
                <a:ea typeface="Arial" charset="0"/>
                <a:cs typeface="Arial" charset="0"/>
              </a:rPr>
              <a:t>Map</a:t>
            </a:r>
            <a:r>
              <a:rPr sz="2400" spc="-83"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a:t>
            </a:r>
            <a:r>
              <a:rPr sz="2400" spc="-79"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2D/3D</a:t>
            </a:r>
            <a:endParaRPr sz="2400" dirty="0">
              <a:solidFill>
                <a:schemeClr val="tx1"/>
              </a:solidFill>
              <a:latin typeface="Arial" charset="0"/>
              <a:ea typeface="Arial" charset="0"/>
              <a:cs typeface="Arial" charset="0"/>
            </a:endParaRPr>
          </a:p>
        </p:txBody>
      </p:sp>
      <p:sp>
        <p:nvSpPr>
          <p:cNvPr id="5" name="object 5"/>
          <p:cNvSpPr/>
          <p:nvPr/>
        </p:nvSpPr>
        <p:spPr>
          <a:xfrm>
            <a:off x="7537300" y="3793332"/>
            <a:ext cx="706155" cy="450056"/>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
        <p:nvSpPr>
          <p:cNvPr id="6" name="object 6"/>
          <p:cNvSpPr/>
          <p:nvPr/>
        </p:nvSpPr>
        <p:spPr>
          <a:xfrm>
            <a:off x="5792152" y="0"/>
            <a:ext cx="2243483" cy="1371600"/>
          </a:xfrm>
          <a:prstGeom prst="rect">
            <a:avLst/>
          </a:prstGeom>
          <a:blipFill>
            <a:blip r:embed="rId2" cstate="print"/>
            <a:stretch>
              <a:fillRect/>
            </a:stretch>
          </a:blipFill>
        </p:spPr>
        <p:txBody>
          <a:bodyPr wrap="square" lIns="0" tIns="0" rIns="0" bIns="0" rtlCol="0"/>
          <a:lstStyle/>
          <a:p>
            <a:endParaRPr sz="1050"/>
          </a:p>
        </p:txBody>
      </p:sp>
      <p:sp>
        <p:nvSpPr>
          <p:cNvPr id="7" name="object 7"/>
          <p:cNvSpPr/>
          <p:nvPr/>
        </p:nvSpPr>
        <p:spPr>
          <a:xfrm>
            <a:off x="1143001" y="3521869"/>
            <a:ext cx="2507456" cy="1443038"/>
          </a:xfrm>
          <a:prstGeom prst="rect">
            <a:avLst/>
          </a:prstGeom>
          <a:blipFill>
            <a:blip r:embed="rId3" cstate="print"/>
            <a:stretch>
              <a:fillRect/>
            </a:stretch>
          </a:blipFill>
        </p:spPr>
        <p:txBody>
          <a:bodyPr wrap="square" lIns="0" tIns="0" rIns="0" bIns="0" rtlCol="0"/>
          <a:lstStyle/>
          <a:p>
            <a:endParaRPr sz="1050"/>
          </a:p>
        </p:txBody>
      </p:sp>
      <p:sp>
        <p:nvSpPr>
          <p:cNvPr id="8" name="object 8"/>
          <p:cNvSpPr txBox="1"/>
          <p:nvPr/>
        </p:nvSpPr>
        <p:spPr>
          <a:xfrm>
            <a:off x="1166393" y="4986757"/>
            <a:ext cx="1894523" cy="148117"/>
          </a:xfrm>
          <a:prstGeom prst="rect">
            <a:avLst/>
          </a:prstGeom>
        </p:spPr>
        <p:txBody>
          <a:bodyPr vert="horz" wrap="square" lIns="0" tIns="9525" rIns="0" bIns="0" rtlCol="0">
            <a:spAutoFit/>
          </a:bodyPr>
          <a:lstStyle/>
          <a:p>
            <a:pPr marL="9525">
              <a:spcBef>
                <a:spcPts val="75"/>
              </a:spcBef>
            </a:pPr>
            <a:r>
              <a:rPr sz="900" spc="-49" dirty="0">
                <a:solidFill>
                  <a:srgbClr val="FFFFFF"/>
                </a:solidFill>
              </a:rPr>
              <a:t>Image </a:t>
            </a:r>
            <a:r>
              <a:rPr sz="900" spc="-30" dirty="0">
                <a:solidFill>
                  <a:srgbClr val="FFFFFF"/>
                </a:solidFill>
              </a:rPr>
              <a:t>credits: </a:t>
            </a:r>
            <a:r>
              <a:rPr sz="900" spc="-127" dirty="0">
                <a:solidFill>
                  <a:srgbClr val="FFFFFF"/>
                </a:solidFill>
              </a:rPr>
              <a:t>SCI </a:t>
            </a:r>
            <a:r>
              <a:rPr sz="900" spc="-34" dirty="0">
                <a:solidFill>
                  <a:srgbClr val="FFFFFF"/>
                </a:solidFill>
              </a:rPr>
              <a:t>Utah, </a:t>
            </a:r>
            <a:r>
              <a:rPr sz="900" spc="-45" dirty="0">
                <a:solidFill>
                  <a:srgbClr val="FFFFFF"/>
                </a:solidFill>
              </a:rPr>
              <a:t>Daniel</a:t>
            </a:r>
            <a:r>
              <a:rPr sz="900" spc="-127" dirty="0">
                <a:solidFill>
                  <a:srgbClr val="FFFFFF"/>
                </a:solidFill>
              </a:rPr>
              <a:t> </a:t>
            </a:r>
            <a:r>
              <a:rPr sz="900" spc="-45" dirty="0">
                <a:solidFill>
                  <a:srgbClr val="FFFFFF"/>
                </a:solidFill>
              </a:rPr>
              <a:t>Weiskopf</a:t>
            </a:r>
            <a:endParaRPr sz="9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90" y="3353243"/>
            <a:ext cx="3798573" cy="1735282"/>
          </a:xfrm>
          <a:prstGeom prst="rect">
            <a:avLst/>
          </a:prstGeom>
        </p:spPr>
      </p:pic>
    </p:spTree>
    <p:extLst>
      <p:ext uri="{BB962C8B-B14F-4D97-AF65-F5344CB8AC3E}">
        <p14:creationId xmlns:p14="http://schemas.microsoft.com/office/powerpoint/2010/main" val="811657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5692" y="251552"/>
            <a:ext cx="2072381" cy="529793"/>
          </a:xfrm>
          <a:prstGeom prst="rect">
            <a:avLst/>
          </a:prstGeom>
          <a:solidFill>
            <a:srgbClr val="FF0000"/>
          </a:solidFill>
        </p:spPr>
        <p:txBody>
          <a:bodyPr spcFirstLastPara="1" vert="horz" wrap="square" lIns="0" tIns="9049" rIns="0" bIns="0" rtlCol="0" anchor="t" anchorCtr="0">
            <a:spAutoFit/>
          </a:bodyPr>
          <a:lstStyle/>
          <a:p>
            <a:pPr marL="9525">
              <a:spcBef>
                <a:spcPts val="71"/>
              </a:spcBef>
            </a:pPr>
            <a:r>
              <a:rPr spc="-210" dirty="0">
                <a:solidFill>
                  <a:schemeClr val="bg1"/>
                </a:solidFill>
              </a:rPr>
              <a:t>R</a:t>
            </a:r>
            <a:r>
              <a:rPr spc="135" dirty="0">
                <a:solidFill>
                  <a:schemeClr val="bg1"/>
                </a:solidFill>
              </a:rPr>
              <a:t>endering</a:t>
            </a:r>
          </a:p>
        </p:txBody>
      </p:sp>
      <p:sp>
        <p:nvSpPr>
          <p:cNvPr id="3" name="object 3"/>
          <p:cNvSpPr txBox="1"/>
          <p:nvPr/>
        </p:nvSpPr>
        <p:spPr>
          <a:xfrm>
            <a:off x="415636" y="781345"/>
            <a:ext cx="6109855" cy="3913892"/>
          </a:xfrm>
          <a:prstGeom prst="rect">
            <a:avLst/>
          </a:prstGeom>
        </p:spPr>
        <p:txBody>
          <a:bodyPr vert="horz" wrap="square" lIns="0" tIns="76200" rIns="0" bIns="0" rtlCol="0">
            <a:spAutoFit/>
          </a:bodyPr>
          <a:lstStyle/>
          <a:p>
            <a:pPr marL="267653" indent="-258128">
              <a:spcBef>
                <a:spcPts val="600"/>
              </a:spcBef>
              <a:buFont typeface="Arial"/>
              <a:buChar char="•"/>
              <a:tabLst>
                <a:tab pos="267653" algn="l"/>
                <a:tab pos="268129" algn="l"/>
              </a:tabLst>
            </a:pPr>
            <a:r>
              <a:rPr sz="2400" spc="79" dirty="0">
                <a:solidFill>
                  <a:schemeClr val="tx1"/>
                </a:solidFill>
                <a:latin typeface="Arial" charset="0"/>
                <a:ea typeface="Arial" charset="0"/>
                <a:cs typeface="Arial" charset="0"/>
              </a:rPr>
              <a:t>Render</a:t>
            </a:r>
            <a:r>
              <a:rPr sz="2400" spc="-109"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graphics</a:t>
            </a:r>
            <a:r>
              <a:rPr sz="2400" spc="-90" dirty="0">
                <a:solidFill>
                  <a:schemeClr val="tx1"/>
                </a:solidFill>
                <a:latin typeface="Arial" charset="0"/>
                <a:ea typeface="Arial" charset="0"/>
                <a:cs typeface="Arial" charset="0"/>
              </a:rPr>
              <a:t> </a:t>
            </a:r>
            <a:r>
              <a:rPr sz="2400" spc="64" dirty="0">
                <a:solidFill>
                  <a:schemeClr val="tx1"/>
                </a:solidFill>
                <a:latin typeface="Arial" charset="0"/>
                <a:ea typeface="Arial" charset="0"/>
                <a:cs typeface="Arial" charset="0"/>
              </a:rPr>
              <a:t>primitives</a:t>
            </a:r>
            <a:r>
              <a:rPr sz="2400" spc="-124"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94"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53" dirty="0">
                <a:solidFill>
                  <a:schemeClr val="tx1"/>
                </a:solidFill>
                <a:latin typeface="Arial" charset="0"/>
                <a:ea typeface="Arial" charset="0"/>
                <a:cs typeface="Arial" charset="0"/>
              </a:rPr>
              <a:t>Points</a:t>
            </a:r>
            <a:endParaRPr sz="2400" dirty="0">
              <a:solidFill>
                <a:schemeClr val="tx1"/>
              </a:solidFill>
              <a:latin typeface="Arial" charset="0"/>
              <a:ea typeface="Arial" charset="0"/>
              <a:cs typeface="Arial" charset="0"/>
            </a:endParaRPr>
          </a:p>
          <a:p>
            <a:pPr marL="567214" lvl="1" indent="-214789">
              <a:spcBef>
                <a:spcPts val="465"/>
              </a:spcBef>
              <a:buFont typeface="Arial"/>
              <a:buChar char="–"/>
              <a:tabLst>
                <a:tab pos="567690" algn="l"/>
              </a:tabLst>
            </a:pPr>
            <a:r>
              <a:rPr sz="2400" spc="23" dirty="0">
                <a:solidFill>
                  <a:schemeClr val="tx1"/>
                </a:solidFill>
                <a:latin typeface="Arial" charset="0"/>
                <a:ea typeface="Arial" charset="0"/>
                <a:cs typeface="Arial" charset="0"/>
              </a:rPr>
              <a:t>Lines</a:t>
            </a:r>
            <a:endParaRPr sz="2400" dirty="0">
              <a:solidFill>
                <a:schemeClr val="tx1"/>
              </a:solidFill>
              <a:latin typeface="Arial" charset="0"/>
              <a:ea typeface="Arial" charset="0"/>
              <a:cs typeface="Arial" charset="0"/>
            </a:endParaRPr>
          </a:p>
          <a:p>
            <a:pPr marL="567214" lvl="1" indent="-214789">
              <a:spcBef>
                <a:spcPts val="472"/>
              </a:spcBef>
              <a:buFont typeface="Arial"/>
              <a:buChar char="–"/>
              <a:tabLst>
                <a:tab pos="567690" algn="l"/>
              </a:tabLst>
            </a:pPr>
            <a:r>
              <a:rPr sz="2400" spc="38" dirty="0">
                <a:solidFill>
                  <a:schemeClr val="tx1"/>
                </a:solidFill>
                <a:latin typeface="Arial" charset="0"/>
                <a:ea typeface="Arial" charset="0"/>
                <a:cs typeface="Arial" charset="0"/>
              </a:rPr>
              <a:t>Surfaces</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dirty="0">
                <a:solidFill>
                  <a:schemeClr val="tx1"/>
                </a:solidFill>
                <a:latin typeface="Arial" charset="0"/>
                <a:ea typeface="Arial" charset="0"/>
                <a:cs typeface="Arial" charset="0"/>
              </a:rPr>
              <a:t>Volumes</a:t>
            </a:r>
          </a:p>
          <a:p>
            <a:pPr marL="267653" indent="-258128">
              <a:spcBef>
                <a:spcPts val="499"/>
              </a:spcBef>
              <a:buFont typeface="Arial"/>
              <a:buChar char="•"/>
              <a:tabLst>
                <a:tab pos="267653" algn="l"/>
                <a:tab pos="268129" algn="l"/>
              </a:tabLst>
            </a:pPr>
            <a:r>
              <a:rPr sz="2400" spc="53" dirty="0">
                <a:solidFill>
                  <a:schemeClr val="tx1"/>
                </a:solidFill>
                <a:latin typeface="Arial" charset="0"/>
                <a:ea typeface="Arial" charset="0"/>
                <a:cs typeface="Arial" charset="0"/>
              </a:rPr>
              <a:t>With</a:t>
            </a:r>
            <a:r>
              <a:rPr sz="2400" spc="-113"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attributes</a:t>
            </a:r>
            <a:r>
              <a:rPr sz="2400" spc="-120"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such</a:t>
            </a:r>
            <a:r>
              <a:rPr sz="2400" spc="-75" dirty="0">
                <a:solidFill>
                  <a:schemeClr val="tx1"/>
                </a:solidFill>
                <a:latin typeface="Arial" charset="0"/>
                <a:ea typeface="Arial" charset="0"/>
                <a:cs typeface="Arial" charset="0"/>
              </a:rPr>
              <a:t> </a:t>
            </a:r>
            <a:r>
              <a:rPr sz="2400" spc="86" dirty="0">
                <a:solidFill>
                  <a:schemeClr val="tx1"/>
                </a:solidFill>
                <a:latin typeface="Arial" charset="0"/>
                <a:ea typeface="Arial" charset="0"/>
                <a:cs typeface="Arial" charset="0"/>
              </a:rPr>
              <a:t>as</a:t>
            </a:r>
            <a:endParaRPr sz="2400" dirty="0">
              <a:solidFill>
                <a:schemeClr val="tx1"/>
              </a:solidFill>
              <a:latin typeface="Arial" charset="0"/>
              <a:ea typeface="Arial" charset="0"/>
              <a:cs typeface="Arial" charset="0"/>
            </a:endParaRPr>
          </a:p>
          <a:p>
            <a:pPr marL="567214" lvl="1" indent="-214789">
              <a:spcBef>
                <a:spcPts val="476"/>
              </a:spcBef>
              <a:buFont typeface="Arial"/>
              <a:buChar char="–"/>
              <a:tabLst>
                <a:tab pos="567690" algn="l"/>
              </a:tabLst>
            </a:pPr>
            <a:r>
              <a:rPr sz="2400" spc="4" dirty="0">
                <a:solidFill>
                  <a:schemeClr val="tx1"/>
                </a:solidFill>
                <a:latin typeface="Arial" charset="0"/>
                <a:ea typeface="Arial" charset="0"/>
                <a:cs typeface="Arial" charset="0"/>
              </a:rPr>
              <a:t>Color</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34" dirty="0">
                <a:solidFill>
                  <a:schemeClr val="tx1"/>
                </a:solidFill>
                <a:latin typeface="Arial" charset="0"/>
                <a:ea typeface="Arial" charset="0"/>
                <a:cs typeface="Arial" charset="0"/>
              </a:rPr>
              <a:t>Texture</a:t>
            </a:r>
            <a:endParaRPr sz="2400" dirty="0">
              <a:solidFill>
                <a:schemeClr val="tx1"/>
              </a:solidFill>
              <a:latin typeface="Arial" charset="0"/>
              <a:ea typeface="Arial" charset="0"/>
              <a:cs typeface="Arial" charset="0"/>
            </a:endParaRPr>
          </a:p>
          <a:p>
            <a:pPr marL="567214" lvl="1" indent="-214789">
              <a:spcBef>
                <a:spcPts val="469"/>
              </a:spcBef>
              <a:buFont typeface="Arial"/>
              <a:buChar char="–"/>
              <a:tabLst>
                <a:tab pos="567690" algn="l"/>
              </a:tabLst>
            </a:pPr>
            <a:r>
              <a:rPr sz="2400" spc="64" dirty="0">
                <a:solidFill>
                  <a:schemeClr val="tx1"/>
                </a:solidFill>
                <a:latin typeface="Arial" charset="0"/>
                <a:ea typeface="Arial" charset="0"/>
                <a:cs typeface="Arial" charset="0"/>
              </a:rPr>
              <a:t>Transparency</a:t>
            </a:r>
            <a:endParaRPr sz="2400" dirty="0">
              <a:solidFill>
                <a:schemeClr val="tx1"/>
              </a:solidFill>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824" y="3172691"/>
            <a:ext cx="3798573" cy="1735282"/>
          </a:xfrm>
          <a:prstGeom prst="rect">
            <a:avLst/>
          </a:prstGeom>
        </p:spPr>
      </p:pic>
      <p:sp>
        <p:nvSpPr>
          <p:cNvPr id="6" name="object 5"/>
          <p:cNvSpPr/>
          <p:nvPr/>
        </p:nvSpPr>
        <p:spPr>
          <a:xfrm>
            <a:off x="7855954" y="4267199"/>
            <a:ext cx="789281" cy="428037"/>
          </a:xfrm>
          <a:custGeom>
            <a:avLst/>
            <a:gdLst/>
            <a:ahLst/>
            <a:cxnLst/>
            <a:rect l="l" t="t" r="r" b="b"/>
            <a:pathLst>
              <a:path w="714375" h="600075">
                <a:moveTo>
                  <a:pt x="0" y="600075"/>
                </a:moveTo>
                <a:lnTo>
                  <a:pt x="714375" y="600075"/>
                </a:lnTo>
                <a:lnTo>
                  <a:pt x="714375" y="0"/>
                </a:lnTo>
                <a:lnTo>
                  <a:pt x="0" y="0"/>
                </a:lnTo>
                <a:lnTo>
                  <a:pt x="0" y="600075"/>
                </a:lnTo>
                <a:close/>
              </a:path>
            </a:pathLst>
          </a:custGeom>
          <a:ln w="50800">
            <a:solidFill>
              <a:srgbClr val="FF0000"/>
            </a:solidFill>
          </a:ln>
        </p:spPr>
        <p:txBody>
          <a:bodyPr wrap="square" lIns="0" tIns="0" rIns="0" bIns="0" rtlCol="0"/>
          <a:lstStyle/>
          <a:p>
            <a:endParaRPr sz="1050"/>
          </a:p>
        </p:txBody>
      </p:sp>
    </p:spTree>
    <p:extLst>
      <p:ext uri="{BB962C8B-B14F-4D97-AF65-F5344CB8AC3E}">
        <p14:creationId xmlns:p14="http://schemas.microsoft.com/office/powerpoint/2010/main" val="710434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F4F-5AC9-F74D-9736-C9EAE490805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DB41319-081C-974A-B565-74E6E689E7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08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We will focus on Python </a:t>
            </a:r>
          </a:p>
        </p:txBody>
      </p:sp>
      <p:sp>
        <p:nvSpPr>
          <p:cNvPr id="3" name="Text Placeholder 2"/>
          <p:cNvSpPr>
            <a:spLocks noGrp="1"/>
          </p:cNvSpPr>
          <p:nvPr>
            <p:ph type="body" idx="1"/>
          </p:nvPr>
        </p:nvSpPr>
        <p:spPr/>
        <p:txBody>
          <a:bodyPr/>
          <a:lstStyle/>
          <a:p>
            <a:r>
              <a:rPr lang="en-US" sz="2400" dirty="0"/>
              <a:t>One of the most popular data science programming languages</a:t>
            </a:r>
          </a:p>
          <a:p>
            <a:r>
              <a:rPr lang="en-US" sz="2400" dirty="0"/>
              <a:t>Limit ourselves to use</a:t>
            </a:r>
          </a:p>
          <a:p>
            <a:pPr lvl="1"/>
            <a:r>
              <a:rPr lang="en-US" sz="2400" dirty="0" err="1"/>
              <a:t>Matplotlib</a:t>
            </a:r>
            <a:endParaRPr lang="en-US" sz="2400" dirty="0"/>
          </a:p>
          <a:p>
            <a:pPr lvl="1"/>
            <a:r>
              <a:rPr lang="en-US" sz="2400" dirty="0" err="1"/>
              <a:t>Bokeh</a:t>
            </a:r>
            <a:endParaRPr lang="en-US" sz="2400" dirty="0"/>
          </a:p>
          <a:p>
            <a:pPr lvl="1"/>
            <a:r>
              <a:rPr lang="en-US" sz="2400" dirty="0" err="1"/>
              <a:t>Holoview</a:t>
            </a:r>
            <a:r>
              <a:rPr lang="en-US" sz="2400" dirty="0"/>
              <a:t> and other modules (especially in the context of network visualization) </a:t>
            </a:r>
          </a:p>
          <a:p>
            <a:endParaRPr lang="en-US" dirty="0"/>
          </a:p>
        </p:txBody>
      </p:sp>
    </p:spTree>
    <p:extLst>
      <p:ext uri="{BB962C8B-B14F-4D97-AF65-F5344CB8AC3E}">
        <p14:creationId xmlns:p14="http://schemas.microsoft.com/office/powerpoint/2010/main" val="2125682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67</a:t>
            </a:fld>
            <a:endParaRPr dirty="0"/>
          </a:p>
        </p:txBody>
      </p:sp>
      <p:sp>
        <p:nvSpPr>
          <p:cNvPr id="2" name="object 2"/>
          <p:cNvSpPr txBox="1"/>
          <p:nvPr/>
        </p:nvSpPr>
        <p:spPr>
          <a:xfrm>
            <a:off x="3242119" y="1722844"/>
            <a:ext cx="2660333" cy="771365"/>
          </a:xfrm>
          <a:prstGeom prst="rect">
            <a:avLst/>
          </a:prstGeom>
        </p:spPr>
        <p:txBody>
          <a:bodyPr vert="horz" wrap="square" lIns="0" tIns="9525" rIns="0" bIns="0" rtlCol="0">
            <a:spAutoFit/>
          </a:bodyPr>
          <a:lstStyle/>
          <a:p>
            <a:pPr marL="9525">
              <a:spcBef>
                <a:spcPts val="75"/>
              </a:spcBef>
            </a:pPr>
            <a:r>
              <a:rPr sz="4950" spc="-330" dirty="0"/>
              <a:t>m</a:t>
            </a:r>
            <a:r>
              <a:rPr sz="4950" spc="-278" dirty="0"/>
              <a:t>a</a:t>
            </a:r>
            <a:r>
              <a:rPr sz="4950" spc="56" dirty="0"/>
              <a:t>tplotl</a:t>
            </a:r>
            <a:r>
              <a:rPr sz="4950" spc="11" dirty="0"/>
              <a:t>i</a:t>
            </a:r>
            <a:r>
              <a:rPr sz="4950" spc="-153" dirty="0"/>
              <a:t>b</a:t>
            </a:r>
            <a:endParaRPr sz="4950"/>
          </a:p>
        </p:txBody>
      </p:sp>
      <p:sp>
        <p:nvSpPr>
          <p:cNvPr id="3" name="object 3"/>
          <p:cNvSpPr txBox="1"/>
          <p:nvPr/>
        </p:nvSpPr>
        <p:spPr>
          <a:xfrm>
            <a:off x="2394870" y="2920422"/>
            <a:ext cx="4354354" cy="379431"/>
          </a:xfrm>
          <a:prstGeom prst="rect">
            <a:avLst/>
          </a:prstGeom>
        </p:spPr>
        <p:txBody>
          <a:bodyPr vert="horz" wrap="square" lIns="0" tIns="10001" rIns="0" bIns="0" rtlCol="0">
            <a:spAutoFit/>
          </a:bodyPr>
          <a:lstStyle/>
          <a:p>
            <a:pPr marL="9525">
              <a:spcBef>
                <a:spcPts val="79"/>
              </a:spcBef>
            </a:pPr>
            <a:r>
              <a:rPr sz="2400" spc="-109" dirty="0">
                <a:solidFill>
                  <a:srgbClr val="888888"/>
                </a:solidFill>
              </a:rPr>
              <a:t>Python’s </a:t>
            </a:r>
            <a:r>
              <a:rPr sz="2400" spc="-98" dirty="0">
                <a:solidFill>
                  <a:srgbClr val="888888"/>
                </a:solidFill>
              </a:rPr>
              <a:t>version </a:t>
            </a:r>
            <a:r>
              <a:rPr sz="2400" spc="-4" dirty="0">
                <a:solidFill>
                  <a:srgbClr val="888888"/>
                </a:solidFill>
              </a:rPr>
              <a:t>of </a:t>
            </a:r>
            <a:r>
              <a:rPr sz="2400" spc="-45" dirty="0">
                <a:solidFill>
                  <a:srgbClr val="888888"/>
                </a:solidFill>
              </a:rPr>
              <a:t>Matlab</a:t>
            </a:r>
            <a:r>
              <a:rPr sz="2400" spc="-319" dirty="0">
                <a:solidFill>
                  <a:srgbClr val="888888"/>
                </a:solidFill>
              </a:rPr>
              <a:t> </a:t>
            </a:r>
            <a:r>
              <a:rPr sz="2400" spc="-23" dirty="0">
                <a:solidFill>
                  <a:srgbClr val="888888"/>
                </a:solidFill>
              </a:rPr>
              <a:t>plotting</a:t>
            </a:r>
            <a:endParaRPr sz="2400"/>
          </a:p>
        </p:txBody>
      </p:sp>
    </p:spTree>
    <p:extLst>
      <p:ext uri="{BB962C8B-B14F-4D97-AF65-F5344CB8AC3E}">
        <p14:creationId xmlns:p14="http://schemas.microsoft.com/office/powerpoint/2010/main" val="1219029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68</a:t>
            </a:fld>
            <a:endParaRPr dirty="0"/>
          </a:p>
        </p:txBody>
      </p:sp>
      <p:sp>
        <p:nvSpPr>
          <p:cNvPr id="2" name="object 2"/>
          <p:cNvSpPr txBox="1">
            <a:spLocks noGrp="1"/>
          </p:cNvSpPr>
          <p:nvPr>
            <p:ph type="title"/>
          </p:nvPr>
        </p:nvSpPr>
        <p:spPr>
          <a:xfrm>
            <a:off x="2666905" y="1860861"/>
            <a:ext cx="3810000" cy="530754"/>
          </a:xfrm>
          <a:prstGeom prst="rect">
            <a:avLst/>
          </a:prstGeom>
        </p:spPr>
        <p:txBody>
          <a:bodyPr spcFirstLastPara="1" vert="horz" wrap="square" lIns="0" tIns="10001" rIns="0" bIns="0" rtlCol="0" anchor="t" anchorCtr="0">
            <a:spAutoFit/>
          </a:bodyPr>
          <a:lstStyle/>
          <a:p>
            <a:pPr marL="9525">
              <a:spcBef>
                <a:spcPts val="79"/>
              </a:spcBef>
            </a:pPr>
            <a:r>
              <a:rPr spc="-150" dirty="0"/>
              <a:t>How </a:t>
            </a:r>
            <a:r>
              <a:rPr spc="-26" dirty="0">
                <a:solidFill>
                  <a:srgbClr val="4F81BC"/>
                </a:solidFill>
              </a:rPr>
              <a:t>matplotlib</a:t>
            </a:r>
            <a:r>
              <a:rPr spc="-244" dirty="0">
                <a:solidFill>
                  <a:srgbClr val="4F81BC"/>
                </a:solidFill>
              </a:rPr>
              <a:t> </a:t>
            </a:r>
            <a:r>
              <a:rPr spc="-210" dirty="0"/>
              <a:t>Draws</a:t>
            </a:r>
          </a:p>
        </p:txBody>
      </p:sp>
    </p:spTree>
    <p:extLst>
      <p:ext uri="{BB962C8B-B14F-4D97-AF65-F5344CB8AC3E}">
        <p14:creationId xmlns:p14="http://schemas.microsoft.com/office/powerpoint/2010/main" val="1242999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1288" y="346196"/>
            <a:ext cx="2240280" cy="530754"/>
          </a:xfrm>
          <a:prstGeom prst="rect">
            <a:avLst/>
          </a:prstGeom>
        </p:spPr>
        <p:txBody>
          <a:bodyPr spcFirstLastPara="1" vert="horz" wrap="square" lIns="0" tIns="10001" rIns="0" bIns="0" rtlCol="0" anchor="t" anchorCtr="0">
            <a:spAutoFit/>
          </a:bodyPr>
          <a:lstStyle/>
          <a:p>
            <a:pPr marL="9525">
              <a:spcBef>
                <a:spcPts val="79"/>
              </a:spcBef>
            </a:pPr>
            <a:r>
              <a:rPr spc="-176" dirty="0">
                <a:solidFill>
                  <a:srgbClr val="4F81BC"/>
                </a:solidFill>
              </a:rPr>
              <a:t>Figure</a:t>
            </a:r>
            <a:r>
              <a:rPr spc="-221"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05632"/>
            <a:ext cx="1013841" cy="103670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177665"/>
            <a:ext cx="695801" cy="717708"/>
          </a:xfrm>
          <a:custGeom>
            <a:avLst/>
            <a:gdLst/>
            <a:ahLst/>
            <a:cxnLst/>
            <a:rect l="l" t="t" r="r" b="b"/>
            <a:pathLst>
              <a:path w="927735" h="956945">
                <a:moveTo>
                  <a:pt x="822372" y="108714"/>
                </a:moveTo>
                <a:lnTo>
                  <a:pt x="749618" y="129147"/>
                </a:lnTo>
                <a:lnTo>
                  <a:pt x="0" y="903757"/>
                </a:lnTo>
                <a:lnTo>
                  <a:pt x="54737" y="956754"/>
                </a:lnTo>
                <a:lnTo>
                  <a:pt x="804336" y="182153"/>
                </a:lnTo>
                <a:lnTo>
                  <a:pt x="822372" y="108714"/>
                </a:lnTo>
                <a:close/>
              </a:path>
              <a:path w="927735" h="956945">
                <a:moveTo>
                  <a:pt x="920637" y="27901"/>
                </a:moveTo>
                <a:lnTo>
                  <a:pt x="847598" y="27901"/>
                </a:lnTo>
                <a:lnTo>
                  <a:pt x="902335" y="80886"/>
                </a:lnTo>
                <a:lnTo>
                  <a:pt x="804336" y="182153"/>
                </a:lnTo>
                <a:lnTo>
                  <a:pt x="774827" y="302310"/>
                </a:lnTo>
                <a:lnTo>
                  <a:pt x="774174" y="317427"/>
                </a:lnTo>
                <a:lnTo>
                  <a:pt x="779224" y="331136"/>
                </a:lnTo>
                <a:lnTo>
                  <a:pt x="789060" y="341955"/>
                </a:lnTo>
                <a:lnTo>
                  <a:pt x="802767" y="348399"/>
                </a:lnTo>
                <a:lnTo>
                  <a:pt x="817881" y="349034"/>
                </a:lnTo>
                <a:lnTo>
                  <a:pt x="831580" y="343996"/>
                </a:lnTo>
                <a:lnTo>
                  <a:pt x="842396" y="334184"/>
                </a:lnTo>
                <a:lnTo>
                  <a:pt x="848868" y="320497"/>
                </a:lnTo>
                <a:lnTo>
                  <a:pt x="920637" y="27901"/>
                </a:lnTo>
                <a:close/>
              </a:path>
              <a:path w="927735" h="956945">
                <a:moveTo>
                  <a:pt x="865572" y="45300"/>
                </a:moveTo>
                <a:lnTo>
                  <a:pt x="837946" y="45300"/>
                </a:lnTo>
                <a:lnTo>
                  <a:pt x="885190" y="91071"/>
                </a:lnTo>
                <a:lnTo>
                  <a:pt x="822372" y="108714"/>
                </a:lnTo>
                <a:lnTo>
                  <a:pt x="804336" y="182153"/>
                </a:lnTo>
                <a:lnTo>
                  <a:pt x="902335" y="80886"/>
                </a:lnTo>
                <a:lnTo>
                  <a:pt x="865572" y="45300"/>
                </a:lnTo>
                <a:close/>
              </a:path>
              <a:path w="927735" h="956945">
                <a:moveTo>
                  <a:pt x="927481" y="0"/>
                </a:moveTo>
                <a:lnTo>
                  <a:pt x="609854" y="89255"/>
                </a:lnTo>
                <a:lnTo>
                  <a:pt x="596350" y="96147"/>
                </a:lnTo>
                <a:lnTo>
                  <a:pt x="586882" y="107283"/>
                </a:lnTo>
                <a:lnTo>
                  <a:pt x="582296" y="121152"/>
                </a:lnTo>
                <a:lnTo>
                  <a:pt x="583438" y="136245"/>
                </a:lnTo>
                <a:lnTo>
                  <a:pt x="590351" y="149712"/>
                </a:lnTo>
                <a:lnTo>
                  <a:pt x="601503" y="159164"/>
                </a:lnTo>
                <a:lnTo>
                  <a:pt x="615370" y="163750"/>
                </a:lnTo>
                <a:lnTo>
                  <a:pt x="630428" y="162623"/>
                </a:lnTo>
                <a:lnTo>
                  <a:pt x="749618" y="129147"/>
                </a:lnTo>
                <a:lnTo>
                  <a:pt x="847598" y="27901"/>
                </a:lnTo>
                <a:lnTo>
                  <a:pt x="920637" y="27901"/>
                </a:lnTo>
                <a:lnTo>
                  <a:pt x="927481" y="0"/>
                </a:lnTo>
                <a:close/>
              </a:path>
              <a:path w="927735" h="956945">
                <a:moveTo>
                  <a:pt x="847598" y="27901"/>
                </a:moveTo>
                <a:lnTo>
                  <a:pt x="749618" y="129147"/>
                </a:lnTo>
                <a:lnTo>
                  <a:pt x="822372" y="108714"/>
                </a:lnTo>
                <a:lnTo>
                  <a:pt x="837946" y="45300"/>
                </a:lnTo>
                <a:lnTo>
                  <a:pt x="865572" y="45300"/>
                </a:lnTo>
                <a:lnTo>
                  <a:pt x="847598" y="27901"/>
                </a:lnTo>
                <a:close/>
              </a:path>
              <a:path w="927735" h="956945">
                <a:moveTo>
                  <a:pt x="837946" y="45300"/>
                </a:moveTo>
                <a:lnTo>
                  <a:pt x="822372" y="108714"/>
                </a:lnTo>
                <a:lnTo>
                  <a:pt x="885190" y="91071"/>
                </a:lnTo>
                <a:lnTo>
                  <a:pt x="837946" y="45300"/>
                </a:lnTo>
                <a:close/>
              </a:path>
            </a:pathLst>
          </a:custGeom>
          <a:solidFill>
            <a:srgbClr val="4F81BC"/>
          </a:solidFill>
        </p:spPr>
        <p:txBody>
          <a:bodyPr wrap="square" lIns="0" tIns="0" rIns="0" bIns="0" rtlCol="0"/>
          <a:lstStyle/>
          <a:p>
            <a:endParaRPr sz="1050"/>
          </a:p>
        </p:txBody>
      </p:sp>
      <p:sp>
        <p:nvSpPr>
          <p:cNvPr id="6" name="object 6"/>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7" name="object 7"/>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69</a:t>
            </a:fld>
            <a:endParaRPr dirty="0"/>
          </a:p>
        </p:txBody>
      </p:sp>
    </p:spTree>
    <p:extLst>
      <p:ext uri="{BB962C8B-B14F-4D97-AF65-F5344CB8AC3E}">
        <p14:creationId xmlns:p14="http://schemas.microsoft.com/office/powerpoint/2010/main" val="36544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4416" y="346196"/>
            <a:ext cx="2494121" cy="530754"/>
          </a:xfrm>
          <a:prstGeom prst="rect">
            <a:avLst/>
          </a:prstGeom>
        </p:spPr>
        <p:txBody>
          <a:bodyPr spcFirstLastPara="1" vert="horz" wrap="square" lIns="0" tIns="10001" rIns="0" bIns="0" rtlCol="0" anchor="t" anchorCtr="0">
            <a:spAutoFit/>
          </a:bodyPr>
          <a:lstStyle/>
          <a:p>
            <a:pPr marL="9525">
              <a:spcBef>
                <a:spcPts val="79"/>
              </a:spcBef>
            </a:pPr>
            <a:r>
              <a:rPr spc="-127" dirty="0">
                <a:solidFill>
                  <a:srgbClr val="4F81BC"/>
                </a:solidFill>
              </a:rPr>
              <a:t>Subplot</a:t>
            </a:r>
            <a:r>
              <a:rPr spc="-229" dirty="0">
                <a:solidFill>
                  <a:srgbClr val="4F81BC"/>
                </a:solidFill>
              </a:rPr>
              <a:t> </a:t>
            </a:r>
            <a:r>
              <a:rPr spc="-68" dirty="0"/>
              <a:t>object</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10712" y="3816476"/>
            <a:ext cx="2496312" cy="1200150"/>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42525" y="4050221"/>
            <a:ext cx="2178368" cy="920115"/>
          </a:xfrm>
          <a:custGeom>
            <a:avLst/>
            <a:gdLst/>
            <a:ahLst/>
            <a:cxnLst/>
            <a:rect l="l" t="t" r="r" b="b"/>
            <a:pathLst>
              <a:path w="2904490" h="1226820">
                <a:moveTo>
                  <a:pt x="2689074" y="94107"/>
                </a:moveTo>
                <a:lnTo>
                  <a:pt x="0" y="1155458"/>
                </a:lnTo>
                <a:lnTo>
                  <a:pt x="28067" y="1226337"/>
                </a:lnTo>
                <a:lnTo>
                  <a:pt x="2716792" y="165063"/>
                </a:lnTo>
                <a:lnTo>
                  <a:pt x="2763640" y="105545"/>
                </a:lnTo>
                <a:lnTo>
                  <a:pt x="2689074" y="94107"/>
                </a:lnTo>
                <a:close/>
              </a:path>
              <a:path w="2904490" h="1226820">
                <a:moveTo>
                  <a:pt x="2854570" y="42417"/>
                </a:moveTo>
                <a:lnTo>
                  <a:pt x="2820035" y="42417"/>
                </a:lnTo>
                <a:lnTo>
                  <a:pt x="2847975" y="113283"/>
                </a:lnTo>
                <a:lnTo>
                  <a:pt x="2716792" y="165063"/>
                </a:lnTo>
                <a:lnTo>
                  <a:pt x="2640330" y="262204"/>
                </a:lnTo>
                <a:lnTo>
                  <a:pt x="2633535" y="275709"/>
                </a:lnTo>
                <a:lnTo>
                  <a:pt x="2632456" y="290275"/>
                </a:lnTo>
                <a:lnTo>
                  <a:pt x="2636901" y="304182"/>
                </a:lnTo>
                <a:lnTo>
                  <a:pt x="2646680" y="315709"/>
                </a:lnTo>
                <a:lnTo>
                  <a:pt x="2660233" y="322530"/>
                </a:lnTo>
                <a:lnTo>
                  <a:pt x="2674810" y="323603"/>
                </a:lnTo>
                <a:lnTo>
                  <a:pt x="2688720" y="319136"/>
                </a:lnTo>
                <a:lnTo>
                  <a:pt x="2700274" y="309333"/>
                </a:lnTo>
                <a:lnTo>
                  <a:pt x="2904236" y="50037"/>
                </a:lnTo>
                <a:lnTo>
                  <a:pt x="2854570" y="42417"/>
                </a:lnTo>
                <a:close/>
              </a:path>
              <a:path w="2904490" h="1226820">
                <a:moveTo>
                  <a:pt x="2763640" y="105545"/>
                </a:moveTo>
                <a:lnTo>
                  <a:pt x="2716792" y="165063"/>
                </a:lnTo>
                <a:lnTo>
                  <a:pt x="2842505" y="115442"/>
                </a:lnTo>
                <a:lnTo>
                  <a:pt x="2828163" y="115442"/>
                </a:lnTo>
                <a:lnTo>
                  <a:pt x="2763640" y="105545"/>
                </a:lnTo>
                <a:close/>
              </a:path>
              <a:path w="2904490" h="1226820">
                <a:moveTo>
                  <a:pt x="2804033" y="54228"/>
                </a:moveTo>
                <a:lnTo>
                  <a:pt x="2763640" y="105545"/>
                </a:lnTo>
                <a:lnTo>
                  <a:pt x="2828163" y="115442"/>
                </a:lnTo>
                <a:lnTo>
                  <a:pt x="2804033" y="54228"/>
                </a:lnTo>
                <a:close/>
              </a:path>
              <a:path w="2904490" h="1226820">
                <a:moveTo>
                  <a:pt x="2824691" y="54228"/>
                </a:moveTo>
                <a:lnTo>
                  <a:pt x="2804033" y="54228"/>
                </a:lnTo>
                <a:lnTo>
                  <a:pt x="2828163" y="115442"/>
                </a:lnTo>
                <a:lnTo>
                  <a:pt x="2842505" y="115442"/>
                </a:lnTo>
                <a:lnTo>
                  <a:pt x="2847975" y="113283"/>
                </a:lnTo>
                <a:lnTo>
                  <a:pt x="2824691" y="54228"/>
                </a:lnTo>
                <a:close/>
              </a:path>
              <a:path w="2904490" h="1226820">
                <a:moveTo>
                  <a:pt x="2820035" y="42417"/>
                </a:moveTo>
                <a:lnTo>
                  <a:pt x="2689074" y="94107"/>
                </a:lnTo>
                <a:lnTo>
                  <a:pt x="2763640" y="105545"/>
                </a:lnTo>
                <a:lnTo>
                  <a:pt x="2804033" y="54228"/>
                </a:lnTo>
                <a:lnTo>
                  <a:pt x="2824691" y="54228"/>
                </a:lnTo>
                <a:lnTo>
                  <a:pt x="2820035" y="42417"/>
                </a:lnTo>
                <a:close/>
              </a:path>
              <a:path w="2904490" h="1226820">
                <a:moveTo>
                  <a:pt x="2578100" y="0"/>
                </a:moveTo>
                <a:lnTo>
                  <a:pt x="2563026" y="730"/>
                </a:lnTo>
                <a:lnTo>
                  <a:pt x="2549810" y="6984"/>
                </a:lnTo>
                <a:lnTo>
                  <a:pt x="2539880" y="17716"/>
                </a:lnTo>
                <a:lnTo>
                  <a:pt x="2534666" y="31876"/>
                </a:lnTo>
                <a:lnTo>
                  <a:pt x="2535396" y="47003"/>
                </a:lnTo>
                <a:lnTo>
                  <a:pt x="2541651" y="60213"/>
                </a:lnTo>
                <a:lnTo>
                  <a:pt x="2552382" y="70113"/>
                </a:lnTo>
                <a:lnTo>
                  <a:pt x="2566543" y="75310"/>
                </a:lnTo>
                <a:lnTo>
                  <a:pt x="2689074" y="94107"/>
                </a:lnTo>
                <a:lnTo>
                  <a:pt x="2820035" y="42417"/>
                </a:lnTo>
                <a:lnTo>
                  <a:pt x="2854570" y="42417"/>
                </a:lnTo>
                <a:lnTo>
                  <a:pt x="2578100" y="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2200371" y="1808987"/>
            <a:ext cx="1402556"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8" dirty="0"/>
              <a:t> </a:t>
            </a:r>
            <a:r>
              <a:rPr sz="2100" spc="-83" dirty="0"/>
              <a:t>here</a:t>
            </a:r>
            <a:endParaRPr sz="2100"/>
          </a:p>
        </p:txBody>
      </p:sp>
      <p:sp>
        <p:nvSpPr>
          <p:cNvPr id="9" name="object 9"/>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10" name="object 10"/>
          <p:cNvSpPr/>
          <p:nvPr/>
        </p:nvSpPr>
        <p:spPr>
          <a:xfrm>
            <a:off x="3616452" y="1603630"/>
            <a:ext cx="1383029" cy="437768"/>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4057193" y="1933727"/>
            <a:ext cx="563394" cy="107670"/>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3" name="object 13"/>
          <p:cNvSpPr/>
          <p:nvPr/>
        </p:nvSpPr>
        <p:spPr>
          <a:xfrm>
            <a:off x="1675513" y="2925775"/>
            <a:ext cx="2452688" cy="1320165"/>
          </a:xfrm>
          <a:custGeom>
            <a:avLst/>
            <a:gdLst/>
            <a:ahLst/>
            <a:cxnLst/>
            <a:rect l="l" t="t" r="r" b="b"/>
            <a:pathLst>
              <a:path w="3270250" h="1760220">
                <a:moveTo>
                  <a:pt x="0" y="1760092"/>
                </a:moveTo>
                <a:lnTo>
                  <a:pt x="3270123" y="1760092"/>
                </a:lnTo>
                <a:lnTo>
                  <a:pt x="3270123" y="0"/>
                </a:lnTo>
                <a:lnTo>
                  <a:pt x="0" y="0"/>
                </a:lnTo>
                <a:lnTo>
                  <a:pt x="0" y="1760092"/>
                </a:lnTo>
                <a:close/>
              </a:path>
            </a:pathLst>
          </a:custGeom>
          <a:solidFill>
            <a:srgbClr val="FFFFFF"/>
          </a:solidFill>
        </p:spPr>
        <p:txBody>
          <a:bodyPr wrap="square" lIns="0" tIns="0" rIns="0" bIns="0" rtlCol="0"/>
          <a:lstStyle/>
          <a:p>
            <a:endParaRPr sz="1050"/>
          </a:p>
        </p:txBody>
      </p:sp>
      <p:sp>
        <p:nvSpPr>
          <p:cNvPr id="14" name="object 14"/>
          <p:cNvSpPr/>
          <p:nvPr/>
        </p:nvSpPr>
        <p:spPr>
          <a:xfrm>
            <a:off x="1665988" y="2916251"/>
            <a:ext cx="2471738" cy="1339215"/>
          </a:xfrm>
          <a:custGeom>
            <a:avLst/>
            <a:gdLst/>
            <a:ahLst/>
            <a:cxnLst/>
            <a:rect l="l" t="t" r="r" b="b"/>
            <a:pathLst>
              <a:path w="3295650" h="1785620">
                <a:moveTo>
                  <a:pt x="3286163" y="0"/>
                </a:moveTo>
                <a:lnTo>
                  <a:pt x="9359" y="0"/>
                </a:lnTo>
                <a:lnTo>
                  <a:pt x="6083" y="1358"/>
                </a:lnTo>
                <a:lnTo>
                  <a:pt x="1358" y="6083"/>
                </a:lnTo>
                <a:lnTo>
                  <a:pt x="5" y="9347"/>
                </a:lnTo>
                <a:lnTo>
                  <a:pt x="0" y="1776133"/>
                </a:lnTo>
                <a:lnTo>
                  <a:pt x="1358" y="1779409"/>
                </a:lnTo>
                <a:lnTo>
                  <a:pt x="6083" y="1784134"/>
                </a:lnTo>
                <a:lnTo>
                  <a:pt x="9359" y="1785492"/>
                </a:lnTo>
                <a:lnTo>
                  <a:pt x="3286163" y="1785492"/>
                </a:lnTo>
                <a:lnTo>
                  <a:pt x="3289439" y="1784134"/>
                </a:lnTo>
                <a:lnTo>
                  <a:pt x="3294164" y="1779409"/>
                </a:lnTo>
                <a:lnTo>
                  <a:pt x="3295523" y="1776133"/>
                </a:lnTo>
                <a:lnTo>
                  <a:pt x="3295523" y="1772792"/>
                </a:lnTo>
                <a:lnTo>
                  <a:pt x="12700" y="1772792"/>
                </a:lnTo>
                <a:lnTo>
                  <a:pt x="12700" y="1760092"/>
                </a:lnTo>
                <a:lnTo>
                  <a:pt x="25400" y="1760092"/>
                </a:lnTo>
                <a:lnTo>
                  <a:pt x="25400" y="25399"/>
                </a:lnTo>
                <a:lnTo>
                  <a:pt x="3295523" y="25399"/>
                </a:lnTo>
                <a:lnTo>
                  <a:pt x="3295523" y="9347"/>
                </a:lnTo>
                <a:lnTo>
                  <a:pt x="3294164" y="6083"/>
                </a:lnTo>
                <a:lnTo>
                  <a:pt x="3289439" y="1358"/>
                </a:lnTo>
                <a:lnTo>
                  <a:pt x="3286163" y="0"/>
                </a:lnTo>
                <a:close/>
              </a:path>
              <a:path w="3295650" h="1785620">
                <a:moveTo>
                  <a:pt x="25400" y="1760092"/>
                </a:moveTo>
                <a:lnTo>
                  <a:pt x="12700" y="1760092"/>
                </a:lnTo>
                <a:lnTo>
                  <a:pt x="12700" y="1772792"/>
                </a:lnTo>
                <a:lnTo>
                  <a:pt x="25400" y="1772792"/>
                </a:lnTo>
                <a:lnTo>
                  <a:pt x="25400" y="1760092"/>
                </a:lnTo>
                <a:close/>
              </a:path>
              <a:path w="3295650" h="1785620">
                <a:moveTo>
                  <a:pt x="3295523" y="25399"/>
                </a:moveTo>
                <a:lnTo>
                  <a:pt x="3270123" y="25399"/>
                </a:lnTo>
                <a:lnTo>
                  <a:pt x="3270123" y="1760092"/>
                </a:lnTo>
                <a:lnTo>
                  <a:pt x="25400" y="1760092"/>
                </a:lnTo>
                <a:lnTo>
                  <a:pt x="25400" y="1772792"/>
                </a:lnTo>
                <a:lnTo>
                  <a:pt x="3295523" y="1772792"/>
                </a:lnTo>
                <a:lnTo>
                  <a:pt x="3295523" y="25399"/>
                </a:lnTo>
                <a:close/>
              </a:path>
            </a:pathLst>
          </a:custGeom>
          <a:solidFill>
            <a:srgbClr val="000000"/>
          </a:solidFill>
        </p:spPr>
        <p:txBody>
          <a:bodyPr wrap="square" lIns="0" tIns="0" rIns="0" bIns="0" rtlCol="0"/>
          <a:lstStyle/>
          <a:p>
            <a:endParaRPr sz="1050"/>
          </a:p>
        </p:txBody>
      </p:sp>
      <p:sp>
        <p:nvSpPr>
          <p:cNvPr id="15" name="object 15"/>
          <p:cNvSpPr txBox="1"/>
          <p:nvPr/>
        </p:nvSpPr>
        <p:spPr>
          <a:xfrm>
            <a:off x="2200371" y="3400043"/>
            <a:ext cx="1273969" cy="332303"/>
          </a:xfrm>
          <a:prstGeom prst="rect">
            <a:avLst/>
          </a:prstGeom>
        </p:spPr>
        <p:txBody>
          <a:bodyPr vert="horz" wrap="square" lIns="0" tIns="9049" rIns="0" bIns="0" rtlCol="0">
            <a:spAutoFit/>
          </a:bodyPr>
          <a:lstStyle/>
          <a:p>
            <a:pPr marL="9525">
              <a:spcBef>
                <a:spcPts val="71"/>
              </a:spcBef>
            </a:pPr>
            <a:r>
              <a:rPr sz="2100" spc="-113" dirty="0"/>
              <a:t>Draw </a:t>
            </a:r>
            <a:r>
              <a:rPr sz="2100" spc="-26" dirty="0"/>
              <a:t>in</a:t>
            </a:r>
            <a:r>
              <a:rPr sz="2100" spc="-150" dirty="0"/>
              <a:t> </a:t>
            </a:r>
            <a:r>
              <a:rPr sz="2100" spc="-60" dirty="0"/>
              <a:t>her</a:t>
            </a:r>
            <a:endParaRPr sz="2100"/>
          </a:p>
        </p:txBody>
      </p:sp>
      <p:sp>
        <p:nvSpPr>
          <p:cNvPr id="16" name="object 16"/>
          <p:cNvSpPr txBox="1"/>
          <p:nvPr/>
        </p:nvSpPr>
        <p:spPr>
          <a:xfrm>
            <a:off x="3460493" y="3476149"/>
            <a:ext cx="132874" cy="256480"/>
          </a:xfrm>
          <a:prstGeom prst="rect">
            <a:avLst/>
          </a:prstGeom>
        </p:spPr>
        <p:txBody>
          <a:bodyPr vert="horz" wrap="square" lIns="0" tIns="0" rIns="0" bIns="0" rtlCol="0">
            <a:spAutoFit/>
          </a:bodyPr>
          <a:lstStyle/>
          <a:p>
            <a:pPr>
              <a:lnSpc>
                <a:spcPts val="1991"/>
              </a:lnSpc>
            </a:pPr>
            <a:r>
              <a:rPr sz="2100" spc="-127" dirty="0"/>
              <a:t>e</a:t>
            </a:r>
            <a:endParaRPr sz="2100"/>
          </a:p>
        </p:txBody>
      </p:sp>
      <p:sp>
        <p:nvSpPr>
          <p:cNvPr id="17" name="object 17"/>
          <p:cNvSpPr/>
          <p:nvPr/>
        </p:nvSpPr>
        <p:spPr>
          <a:xfrm>
            <a:off x="3555873" y="2041398"/>
            <a:ext cx="1459611" cy="1589913"/>
          </a:xfrm>
          <a:prstGeom prst="rect">
            <a:avLst/>
          </a:prstGeom>
          <a:blipFill>
            <a:blip r:embed="rId5" cstate="print"/>
            <a:stretch>
              <a:fillRect/>
            </a:stretch>
          </a:blipFill>
        </p:spPr>
        <p:txBody>
          <a:bodyPr wrap="square" lIns="0" tIns="0" rIns="0" bIns="0" rtlCol="0"/>
          <a:lstStyle/>
          <a:p>
            <a:endParaRPr sz="1050"/>
          </a:p>
        </p:txBody>
      </p:sp>
      <p:sp>
        <p:nvSpPr>
          <p:cNvPr id="18" name="object 18"/>
          <p:cNvSpPr/>
          <p:nvPr/>
        </p:nvSpPr>
        <p:spPr>
          <a:xfrm>
            <a:off x="3555873" y="2041398"/>
            <a:ext cx="562708" cy="604266"/>
          </a:xfrm>
          <a:prstGeom prst="rect">
            <a:avLst/>
          </a:prstGeom>
          <a:blipFill>
            <a:blip r:embed="rId6" cstate="print"/>
            <a:stretch>
              <a:fillRect/>
            </a:stretch>
          </a:blipFill>
        </p:spPr>
        <p:txBody>
          <a:bodyPr wrap="square" lIns="0" tIns="0" rIns="0" bIns="0" rtlCol="0"/>
          <a:lstStyle/>
          <a:p>
            <a:endParaRPr sz="1050"/>
          </a:p>
        </p:txBody>
      </p:sp>
      <p:sp>
        <p:nvSpPr>
          <p:cNvPr id="19" name="object 19"/>
          <p:cNvSpPr/>
          <p:nvPr/>
        </p:nvSpPr>
        <p:spPr>
          <a:xfrm>
            <a:off x="3555873" y="2176272"/>
            <a:ext cx="581758" cy="488441"/>
          </a:xfrm>
          <a:prstGeom prst="rect">
            <a:avLst/>
          </a:prstGeom>
          <a:blipFill>
            <a:blip r:embed="rId7" cstate="print"/>
            <a:stretch>
              <a:fillRect/>
            </a:stretch>
          </a:blipFill>
        </p:spPr>
        <p:txBody>
          <a:bodyPr wrap="square" lIns="0" tIns="0" rIns="0" bIns="0" rtlCol="0"/>
          <a:lstStyle/>
          <a:p>
            <a:endParaRPr sz="1050"/>
          </a:p>
        </p:txBody>
      </p:sp>
      <p:sp>
        <p:nvSpPr>
          <p:cNvPr id="20" name="object 20"/>
          <p:cNvSpPr/>
          <p:nvPr/>
        </p:nvSpPr>
        <p:spPr>
          <a:xfrm>
            <a:off x="3555873" y="2041399"/>
            <a:ext cx="38348" cy="45824"/>
          </a:xfrm>
          <a:prstGeom prst="rect">
            <a:avLst/>
          </a:prstGeom>
          <a:blipFill>
            <a:blip r:embed="rId8" cstate="print"/>
            <a:stretch>
              <a:fillRect/>
            </a:stretch>
          </a:blipFill>
        </p:spPr>
        <p:txBody>
          <a:bodyPr wrap="square" lIns="0" tIns="0" rIns="0" bIns="0" rtlCol="0"/>
          <a:lstStyle/>
          <a:p>
            <a:endParaRPr sz="1050"/>
          </a:p>
        </p:txBody>
      </p:sp>
      <p:sp>
        <p:nvSpPr>
          <p:cNvPr id="21" name="object 21"/>
          <p:cNvSpPr/>
          <p:nvPr/>
        </p:nvSpPr>
        <p:spPr>
          <a:xfrm>
            <a:off x="3616452" y="2041398"/>
            <a:ext cx="1383029" cy="134874"/>
          </a:xfrm>
          <a:prstGeom prst="rect">
            <a:avLst/>
          </a:prstGeom>
          <a:blipFill>
            <a:blip r:embed="rId9" cstate="print"/>
            <a:stretch>
              <a:fillRect/>
            </a:stretch>
          </a:blipFill>
        </p:spPr>
        <p:txBody>
          <a:bodyPr wrap="square" lIns="0" tIns="0" rIns="0" bIns="0" rtlCol="0"/>
          <a:lstStyle/>
          <a:p>
            <a:endParaRPr sz="1050"/>
          </a:p>
        </p:txBody>
      </p:sp>
      <p:sp>
        <p:nvSpPr>
          <p:cNvPr id="22" name="object 22"/>
          <p:cNvSpPr/>
          <p:nvPr/>
        </p:nvSpPr>
        <p:spPr>
          <a:xfrm>
            <a:off x="4620586" y="2041398"/>
            <a:ext cx="347177" cy="64294"/>
          </a:xfrm>
          <a:prstGeom prst="rect">
            <a:avLst/>
          </a:prstGeom>
          <a:blipFill>
            <a:blip r:embed="rId10" cstate="print"/>
            <a:stretch>
              <a:fillRect/>
            </a:stretch>
          </a:blipFill>
        </p:spPr>
        <p:txBody>
          <a:bodyPr wrap="square" lIns="0" tIns="0" rIns="0" bIns="0" rtlCol="0"/>
          <a:lstStyle/>
          <a:p>
            <a:endParaRPr sz="1050"/>
          </a:p>
        </p:txBody>
      </p:sp>
      <p:sp>
        <p:nvSpPr>
          <p:cNvPr id="23" name="object 23"/>
          <p:cNvSpPr/>
          <p:nvPr/>
        </p:nvSpPr>
        <p:spPr>
          <a:xfrm>
            <a:off x="4094855" y="2041398"/>
            <a:ext cx="26841" cy="3334"/>
          </a:xfrm>
          <a:prstGeom prst="rect">
            <a:avLst/>
          </a:prstGeom>
          <a:blipFill>
            <a:blip r:embed="rId11" cstate="print"/>
            <a:stretch>
              <a:fillRect/>
            </a:stretch>
          </a:blipFill>
        </p:spPr>
        <p:txBody>
          <a:bodyPr wrap="square" lIns="0" tIns="0" rIns="0" bIns="0" rtlCol="0"/>
          <a:lstStyle/>
          <a:p>
            <a:endParaRPr sz="1050"/>
          </a:p>
        </p:txBody>
      </p:sp>
      <p:sp>
        <p:nvSpPr>
          <p:cNvPr id="24" name="object 24"/>
          <p:cNvSpPr/>
          <p:nvPr/>
        </p:nvSpPr>
        <p:spPr>
          <a:xfrm>
            <a:off x="3555873" y="2935300"/>
            <a:ext cx="562708" cy="696011"/>
          </a:xfrm>
          <a:prstGeom prst="rect">
            <a:avLst/>
          </a:prstGeom>
          <a:blipFill>
            <a:blip r:embed="rId12" cstate="print"/>
            <a:stretch>
              <a:fillRect/>
            </a:stretch>
          </a:blipFill>
        </p:spPr>
        <p:txBody>
          <a:bodyPr wrap="square" lIns="0" tIns="0" rIns="0" bIns="0" rtlCol="0"/>
          <a:lstStyle/>
          <a:p>
            <a:endParaRPr sz="1050"/>
          </a:p>
        </p:txBody>
      </p:sp>
      <p:sp>
        <p:nvSpPr>
          <p:cNvPr id="25" name="object 25"/>
          <p:cNvSpPr/>
          <p:nvPr/>
        </p:nvSpPr>
        <p:spPr>
          <a:xfrm>
            <a:off x="3555873" y="2916250"/>
            <a:ext cx="581758" cy="715061"/>
          </a:xfrm>
          <a:prstGeom prst="rect">
            <a:avLst/>
          </a:prstGeom>
          <a:blipFill>
            <a:blip r:embed="rId13" cstate="print"/>
            <a:stretch>
              <a:fillRect/>
            </a:stretch>
          </a:blipFill>
        </p:spPr>
        <p:txBody>
          <a:bodyPr wrap="square" lIns="0" tIns="0" rIns="0" bIns="0" rtlCol="0"/>
          <a:lstStyle/>
          <a:p>
            <a:endParaRPr sz="1050"/>
          </a:p>
        </p:txBody>
      </p:sp>
      <p:sp>
        <p:nvSpPr>
          <p:cNvPr id="26" name="object 26"/>
          <p:cNvSpPr/>
          <p:nvPr/>
        </p:nvSpPr>
        <p:spPr>
          <a:xfrm>
            <a:off x="3842956" y="2058639"/>
            <a:ext cx="1141095" cy="1272064"/>
          </a:xfrm>
          <a:custGeom>
            <a:avLst/>
            <a:gdLst/>
            <a:ahLst/>
            <a:cxnLst/>
            <a:rect l="l" t="t" r="r" b="b"/>
            <a:pathLst>
              <a:path w="1521460" h="1696085">
                <a:moveTo>
                  <a:pt x="95775" y="1342499"/>
                </a:moveTo>
                <a:lnTo>
                  <a:pt x="82311" y="1348089"/>
                </a:lnTo>
                <a:lnTo>
                  <a:pt x="71919" y="1358322"/>
                </a:lnTo>
                <a:lnTo>
                  <a:pt x="66040" y="1372235"/>
                </a:lnTo>
                <a:lnTo>
                  <a:pt x="0" y="1695577"/>
                </a:lnTo>
                <a:lnTo>
                  <a:pt x="95633" y="1664589"/>
                </a:lnTo>
                <a:lnTo>
                  <a:pt x="78867" y="1664589"/>
                </a:lnTo>
                <a:lnTo>
                  <a:pt x="21971" y="1613789"/>
                </a:lnTo>
                <a:lnTo>
                  <a:pt x="115894" y="1508691"/>
                </a:lnTo>
                <a:lnTo>
                  <a:pt x="140589" y="1387475"/>
                </a:lnTo>
                <a:lnTo>
                  <a:pt x="140619" y="1372235"/>
                </a:lnTo>
                <a:lnTo>
                  <a:pt x="135112" y="1358900"/>
                </a:lnTo>
                <a:lnTo>
                  <a:pt x="124854" y="1348470"/>
                </a:lnTo>
                <a:lnTo>
                  <a:pt x="110871" y="1342517"/>
                </a:lnTo>
                <a:lnTo>
                  <a:pt x="95775" y="1342499"/>
                </a:lnTo>
                <a:close/>
              </a:path>
              <a:path w="1521460" h="1696085">
                <a:moveTo>
                  <a:pt x="115894" y="1508691"/>
                </a:moveTo>
                <a:lnTo>
                  <a:pt x="21971" y="1613789"/>
                </a:lnTo>
                <a:lnTo>
                  <a:pt x="78867" y="1664589"/>
                </a:lnTo>
                <a:lnTo>
                  <a:pt x="94755" y="1646808"/>
                </a:lnTo>
                <a:lnTo>
                  <a:pt x="87757" y="1646808"/>
                </a:lnTo>
                <a:lnTo>
                  <a:pt x="38735" y="1602994"/>
                </a:lnTo>
                <a:lnTo>
                  <a:pt x="100783" y="1582864"/>
                </a:lnTo>
                <a:lnTo>
                  <a:pt x="115894" y="1508691"/>
                </a:lnTo>
                <a:close/>
              </a:path>
              <a:path w="1521460" h="1696085">
                <a:moveTo>
                  <a:pt x="305450" y="1519626"/>
                </a:moveTo>
                <a:lnTo>
                  <a:pt x="290449" y="1521333"/>
                </a:lnTo>
                <a:lnTo>
                  <a:pt x="172763" y="1559512"/>
                </a:lnTo>
                <a:lnTo>
                  <a:pt x="78867" y="1664589"/>
                </a:lnTo>
                <a:lnTo>
                  <a:pt x="95633" y="1664589"/>
                </a:lnTo>
                <a:lnTo>
                  <a:pt x="313944" y="1593850"/>
                </a:lnTo>
                <a:lnTo>
                  <a:pt x="327096" y="1586438"/>
                </a:lnTo>
                <a:lnTo>
                  <a:pt x="336105" y="1574942"/>
                </a:lnTo>
                <a:lnTo>
                  <a:pt x="340161" y="1560899"/>
                </a:lnTo>
                <a:lnTo>
                  <a:pt x="338455" y="1545844"/>
                </a:lnTo>
                <a:lnTo>
                  <a:pt x="331025" y="1532691"/>
                </a:lnTo>
                <a:lnTo>
                  <a:pt x="319500" y="1523682"/>
                </a:lnTo>
                <a:lnTo>
                  <a:pt x="305450" y="1519626"/>
                </a:lnTo>
                <a:close/>
              </a:path>
              <a:path w="1521460" h="1696085">
                <a:moveTo>
                  <a:pt x="100783" y="1582864"/>
                </a:moveTo>
                <a:lnTo>
                  <a:pt x="38735" y="1602994"/>
                </a:lnTo>
                <a:lnTo>
                  <a:pt x="87757" y="1646808"/>
                </a:lnTo>
                <a:lnTo>
                  <a:pt x="100783" y="1582864"/>
                </a:lnTo>
                <a:close/>
              </a:path>
              <a:path w="1521460" h="1696085">
                <a:moveTo>
                  <a:pt x="172763" y="1559512"/>
                </a:moveTo>
                <a:lnTo>
                  <a:pt x="100783" y="1582864"/>
                </a:lnTo>
                <a:lnTo>
                  <a:pt x="87757" y="1646808"/>
                </a:lnTo>
                <a:lnTo>
                  <a:pt x="94755" y="1646808"/>
                </a:lnTo>
                <a:lnTo>
                  <a:pt x="172763" y="1559512"/>
                </a:lnTo>
                <a:close/>
              </a:path>
              <a:path w="1521460" h="1696085">
                <a:moveTo>
                  <a:pt x="1464183" y="0"/>
                </a:moveTo>
                <a:lnTo>
                  <a:pt x="115894" y="1508691"/>
                </a:lnTo>
                <a:lnTo>
                  <a:pt x="100783" y="1582864"/>
                </a:lnTo>
                <a:lnTo>
                  <a:pt x="172763" y="1559512"/>
                </a:lnTo>
                <a:lnTo>
                  <a:pt x="1520952" y="50800"/>
                </a:lnTo>
                <a:lnTo>
                  <a:pt x="1464183" y="0"/>
                </a:lnTo>
                <a:close/>
              </a:path>
            </a:pathLst>
          </a:custGeom>
          <a:solidFill>
            <a:srgbClr val="4F81BC"/>
          </a:solidFill>
        </p:spPr>
        <p:txBody>
          <a:bodyPr wrap="square" lIns="0" tIns="0" rIns="0" bIns="0" rtlCol="0"/>
          <a:lstStyle/>
          <a:p>
            <a:endParaRPr sz="1050"/>
          </a:p>
        </p:txBody>
      </p:sp>
      <p:sp>
        <p:nvSpPr>
          <p:cNvPr id="27" name="object 2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28" name="object 2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70</a:t>
            </a:fld>
            <a:endParaRPr dirty="0"/>
          </a:p>
        </p:txBody>
      </p:sp>
    </p:spTree>
    <p:extLst>
      <p:ext uri="{BB962C8B-B14F-4D97-AF65-F5344CB8AC3E}">
        <p14:creationId xmlns:p14="http://schemas.microsoft.com/office/powerpoint/2010/main" val="19873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1144" y="346196"/>
            <a:ext cx="4541044"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304" dirty="0"/>
              <a:t> </a:t>
            </a:r>
            <a:r>
              <a:rPr spc="-131" dirty="0"/>
              <a:t>1)</a:t>
            </a:r>
          </a:p>
        </p:txBody>
      </p:sp>
      <p:sp>
        <p:nvSpPr>
          <p:cNvPr id="3" name="object 3"/>
          <p:cNvSpPr/>
          <p:nvPr/>
        </p:nvSpPr>
        <p:spPr>
          <a:xfrm>
            <a:off x="2505838"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4" dirty="0"/>
              <a:t>r</a:t>
            </a:r>
            <a:r>
              <a:rPr sz="2700" spc="-94" dirty="0"/>
              <a:t>o</a:t>
            </a:r>
            <a:r>
              <a:rPr sz="2700" spc="-56" dirty="0"/>
              <a:t>w</a:t>
            </a:r>
            <a:r>
              <a:rPr sz="2700" spc="-296" dirty="0"/>
              <a:t>s</a:t>
            </a:r>
            <a:endParaRPr sz="2700"/>
          </a:p>
        </p:txBody>
      </p:sp>
      <p:sp>
        <p:nvSpPr>
          <p:cNvPr id="6" name="object 6"/>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71</a:t>
            </a:fld>
            <a:endParaRPr dirty="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Tree>
    <p:extLst>
      <p:ext uri="{BB962C8B-B14F-4D97-AF65-F5344CB8AC3E}">
        <p14:creationId xmlns:p14="http://schemas.microsoft.com/office/powerpoint/2010/main" val="764913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a:t>
            </a:r>
            <a:r>
              <a:rPr b="1" spc="-101" dirty="0">
                <a:solidFill>
                  <a:srgbClr val="C0504D"/>
                </a:solidFill>
              </a:rPr>
              <a:t>2</a:t>
            </a:r>
            <a:r>
              <a:rPr spc="-101" dirty="0"/>
              <a:t>, </a:t>
            </a:r>
            <a:r>
              <a:rPr spc="-127" dirty="0"/>
              <a:t>3,</a:t>
            </a:r>
            <a:r>
              <a:rPr spc="-296"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10076" y="2058372"/>
            <a:ext cx="174308" cy="333425"/>
          </a:xfrm>
          <a:prstGeom prst="rect">
            <a:avLst/>
          </a:prstGeom>
        </p:spPr>
        <p:txBody>
          <a:bodyPr vert="horz" wrap="square" lIns="0" tIns="0" rIns="0" bIns="0" rtlCol="0">
            <a:spAutoFit/>
          </a:bodyPr>
          <a:lstStyle/>
          <a:p>
            <a:pPr>
              <a:lnSpc>
                <a:spcPts val="2565"/>
              </a:lnSpc>
            </a:pPr>
            <a:r>
              <a:rPr sz="2700" b="1" spc="-135" dirty="0">
                <a:solidFill>
                  <a:srgbClr val="C0504D"/>
                </a:solidFill>
              </a:rPr>
              <a:t>2</a:t>
            </a:r>
            <a:endParaRPr sz="2700"/>
          </a:p>
        </p:txBody>
      </p:sp>
      <p:sp>
        <p:nvSpPr>
          <p:cNvPr id="5" name="object 5"/>
          <p:cNvSpPr txBox="1"/>
          <p:nvPr/>
        </p:nvSpPr>
        <p:spPr>
          <a:xfrm>
            <a:off x="6700552" y="2374773"/>
            <a:ext cx="688181" cy="425116"/>
          </a:xfrm>
          <a:prstGeom prst="rect">
            <a:avLst/>
          </a:prstGeom>
        </p:spPr>
        <p:txBody>
          <a:bodyPr vert="horz" wrap="square" lIns="0" tIns="9525" rIns="0" bIns="0" rtlCol="0">
            <a:spAutoFit/>
          </a:bodyPr>
          <a:lstStyle/>
          <a:p>
            <a:pPr marL="9525">
              <a:spcBef>
                <a:spcPts val="75"/>
              </a:spcBef>
            </a:pPr>
            <a:r>
              <a:rPr sz="2700" spc="-60" dirty="0">
                <a:solidFill>
                  <a:srgbClr val="C0504D"/>
                </a:solidFill>
              </a:rPr>
              <a:t>r</a:t>
            </a:r>
            <a:r>
              <a:rPr sz="2700" spc="-34" dirty="0">
                <a:solidFill>
                  <a:srgbClr val="C0504D"/>
                </a:solidFill>
              </a:rPr>
              <a:t>o</a:t>
            </a:r>
            <a:r>
              <a:rPr sz="2700" spc="-56" dirty="0">
                <a:solidFill>
                  <a:srgbClr val="C0504D"/>
                </a:solidFill>
              </a:rPr>
              <a:t>w</a:t>
            </a:r>
            <a:r>
              <a:rPr sz="2700" spc="-296" dirty="0">
                <a:solidFill>
                  <a:srgbClr val="C0504D"/>
                </a:solidFill>
              </a:rPr>
              <a:t>s</a:t>
            </a:r>
            <a:endParaRPr sz="2700"/>
          </a:p>
        </p:txBody>
      </p:sp>
      <p:sp>
        <p:nvSpPr>
          <p:cNvPr id="6" name="object 6"/>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7" name="object 7"/>
          <p:cNvSpPr/>
          <p:nvPr/>
        </p:nvSpPr>
        <p:spPr>
          <a:xfrm>
            <a:off x="6607682" y="918972"/>
            <a:ext cx="697230" cy="1341882"/>
          </a:xfrm>
          <a:prstGeom prst="rect">
            <a:avLst/>
          </a:prstGeom>
          <a:blipFill>
            <a:blip r:embed="rId3" cstate="print"/>
            <a:stretch>
              <a:fillRect/>
            </a:stretch>
          </a:blipFill>
        </p:spPr>
        <p:txBody>
          <a:bodyPr wrap="square" lIns="0" tIns="0" rIns="0" bIns="0" rtlCol="0"/>
          <a:lstStyle/>
          <a:p>
            <a:endParaRPr sz="1050"/>
          </a:p>
        </p:txBody>
      </p:sp>
      <p:sp>
        <p:nvSpPr>
          <p:cNvPr id="8" name="object 8"/>
          <p:cNvSpPr/>
          <p:nvPr/>
        </p:nvSpPr>
        <p:spPr>
          <a:xfrm>
            <a:off x="6724831" y="2095090"/>
            <a:ext cx="145484" cy="165764"/>
          </a:xfrm>
          <a:prstGeom prst="rect">
            <a:avLst/>
          </a:prstGeom>
          <a:blipFill>
            <a:blip r:embed="rId4" cstate="print"/>
            <a:stretch>
              <a:fillRect/>
            </a:stretch>
          </a:blipFill>
        </p:spPr>
        <p:txBody>
          <a:bodyPr wrap="square" lIns="0" tIns="0" rIns="0" bIns="0" rtlCol="0"/>
          <a:lstStyle/>
          <a:p>
            <a:endParaRPr sz="1050"/>
          </a:p>
        </p:txBody>
      </p:sp>
      <p:sp>
        <p:nvSpPr>
          <p:cNvPr id="9" name="object 9"/>
          <p:cNvSpPr/>
          <p:nvPr/>
        </p:nvSpPr>
        <p:spPr>
          <a:xfrm>
            <a:off x="6846761" y="936116"/>
            <a:ext cx="426720" cy="1023938"/>
          </a:xfrm>
          <a:custGeom>
            <a:avLst/>
            <a:gdLst/>
            <a:ahLst/>
            <a:cxnLst/>
            <a:rect l="l" t="t" r="r" b="b"/>
            <a:pathLst>
              <a:path w="568959" h="1365250">
                <a:moveTo>
                  <a:pt x="29972" y="996315"/>
                </a:moveTo>
                <a:lnTo>
                  <a:pt x="16037" y="1002121"/>
                </a:lnTo>
                <a:lnTo>
                  <a:pt x="5746" y="1012475"/>
                </a:lnTo>
                <a:lnTo>
                  <a:pt x="75" y="1025925"/>
                </a:lnTo>
                <a:lnTo>
                  <a:pt x="0" y="1041019"/>
                </a:lnTo>
                <a:lnTo>
                  <a:pt x="63754" y="1364869"/>
                </a:lnTo>
                <a:lnTo>
                  <a:pt x="132581" y="1305814"/>
                </a:lnTo>
                <a:lnTo>
                  <a:pt x="124587" y="1305814"/>
                </a:lnTo>
                <a:lnTo>
                  <a:pt x="52578" y="1280922"/>
                </a:lnTo>
                <a:lnTo>
                  <a:pt x="98696" y="1147832"/>
                </a:lnTo>
                <a:lnTo>
                  <a:pt x="74803" y="1026287"/>
                </a:lnTo>
                <a:lnTo>
                  <a:pt x="68994" y="1012352"/>
                </a:lnTo>
                <a:lnTo>
                  <a:pt x="58626" y="1002061"/>
                </a:lnTo>
                <a:lnTo>
                  <a:pt x="45138" y="996390"/>
                </a:lnTo>
                <a:lnTo>
                  <a:pt x="29972" y="996315"/>
                </a:lnTo>
                <a:close/>
              </a:path>
              <a:path w="568959" h="1365250">
                <a:moveTo>
                  <a:pt x="98696" y="1147832"/>
                </a:moveTo>
                <a:lnTo>
                  <a:pt x="52578" y="1280922"/>
                </a:lnTo>
                <a:lnTo>
                  <a:pt x="124587" y="1305814"/>
                </a:lnTo>
                <a:lnTo>
                  <a:pt x="131452" y="1286002"/>
                </a:lnTo>
                <a:lnTo>
                  <a:pt x="125857" y="1286002"/>
                </a:lnTo>
                <a:lnTo>
                  <a:pt x="63754" y="1264412"/>
                </a:lnTo>
                <a:lnTo>
                  <a:pt x="113259" y="1221920"/>
                </a:lnTo>
                <a:lnTo>
                  <a:pt x="98696" y="1147832"/>
                </a:lnTo>
                <a:close/>
              </a:path>
              <a:path w="568959" h="1365250">
                <a:moveTo>
                  <a:pt x="292258" y="1083024"/>
                </a:moveTo>
                <a:lnTo>
                  <a:pt x="277756" y="1084691"/>
                </a:lnTo>
                <a:lnTo>
                  <a:pt x="264541" y="1092073"/>
                </a:lnTo>
                <a:lnTo>
                  <a:pt x="170759" y="1172567"/>
                </a:lnTo>
                <a:lnTo>
                  <a:pt x="124587" y="1305814"/>
                </a:lnTo>
                <a:lnTo>
                  <a:pt x="132581" y="1305814"/>
                </a:lnTo>
                <a:lnTo>
                  <a:pt x="314198" y="1149985"/>
                </a:lnTo>
                <a:lnTo>
                  <a:pt x="323512" y="1138037"/>
                </a:lnTo>
                <a:lnTo>
                  <a:pt x="327374" y="1123934"/>
                </a:lnTo>
                <a:lnTo>
                  <a:pt x="325663" y="1109426"/>
                </a:lnTo>
                <a:lnTo>
                  <a:pt x="318262" y="1096264"/>
                </a:lnTo>
                <a:lnTo>
                  <a:pt x="306331" y="1086929"/>
                </a:lnTo>
                <a:lnTo>
                  <a:pt x="292258" y="1083024"/>
                </a:lnTo>
                <a:close/>
              </a:path>
              <a:path w="568959" h="1365250">
                <a:moveTo>
                  <a:pt x="113259" y="1221920"/>
                </a:moveTo>
                <a:lnTo>
                  <a:pt x="63754" y="1264412"/>
                </a:lnTo>
                <a:lnTo>
                  <a:pt x="125857" y="1286002"/>
                </a:lnTo>
                <a:lnTo>
                  <a:pt x="113259" y="1221920"/>
                </a:lnTo>
                <a:close/>
              </a:path>
              <a:path w="568959" h="1365250">
                <a:moveTo>
                  <a:pt x="170759" y="1172567"/>
                </a:moveTo>
                <a:lnTo>
                  <a:pt x="113259" y="1221920"/>
                </a:lnTo>
                <a:lnTo>
                  <a:pt x="125857" y="1286002"/>
                </a:lnTo>
                <a:lnTo>
                  <a:pt x="131452" y="1286002"/>
                </a:lnTo>
                <a:lnTo>
                  <a:pt x="170759" y="1172567"/>
                </a:lnTo>
                <a:close/>
              </a:path>
              <a:path w="568959" h="1365250">
                <a:moveTo>
                  <a:pt x="496443" y="0"/>
                </a:moveTo>
                <a:lnTo>
                  <a:pt x="98696" y="1147832"/>
                </a:lnTo>
                <a:lnTo>
                  <a:pt x="113259" y="1221920"/>
                </a:lnTo>
                <a:lnTo>
                  <a:pt x="170759" y="1172567"/>
                </a:lnTo>
                <a:lnTo>
                  <a:pt x="568452" y="24891"/>
                </a:lnTo>
                <a:lnTo>
                  <a:pt x="496443" y="0"/>
                </a:lnTo>
                <a:close/>
              </a:path>
            </a:pathLst>
          </a:custGeom>
          <a:solidFill>
            <a:srgbClr val="C0504D"/>
          </a:solidFill>
        </p:spPr>
        <p:txBody>
          <a:bodyPr wrap="square" lIns="0" tIns="0" rIns="0" bIns="0" rtlCol="0"/>
          <a:lstStyle/>
          <a:p>
            <a:endParaRPr sz="1050"/>
          </a:p>
        </p:txBody>
      </p:sp>
      <p:sp>
        <p:nvSpPr>
          <p:cNvPr id="10" name="object 10"/>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72</a:t>
            </a:fld>
            <a:endParaRPr dirty="0"/>
          </a:p>
        </p:txBody>
      </p:sp>
    </p:spTree>
    <p:extLst>
      <p:ext uri="{BB962C8B-B14F-4D97-AF65-F5344CB8AC3E}">
        <p14:creationId xmlns:p14="http://schemas.microsoft.com/office/powerpoint/2010/main" val="106640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b="1" spc="-127" dirty="0">
                <a:solidFill>
                  <a:srgbClr val="C0504D"/>
                </a:solidFill>
              </a:rPr>
              <a:t>3</a:t>
            </a:r>
            <a:r>
              <a:rPr spc="-127" dirty="0"/>
              <a:t>,</a:t>
            </a:r>
            <a:r>
              <a:rPr spc="-293" dirty="0"/>
              <a:t> </a:t>
            </a:r>
            <a:r>
              <a:rPr spc="-131" dirty="0"/>
              <a:t>1)</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52043" y="4209212"/>
            <a:ext cx="173831" cy="333425"/>
          </a:xfrm>
          <a:prstGeom prst="rect">
            <a:avLst/>
          </a:prstGeom>
        </p:spPr>
        <p:txBody>
          <a:bodyPr vert="horz" wrap="square" lIns="0" tIns="0" rIns="0" bIns="0" rtlCol="0">
            <a:spAutoFit/>
          </a:bodyPr>
          <a:lstStyle/>
          <a:p>
            <a:pPr>
              <a:lnSpc>
                <a:spcPts val="2565"/>
              </a:lnSpc>
            </a:pPr>
            <a:r>
              <a:rPr sz="2700" b="1" spc="-135" dirty="0">
                <a:solidFill>
                  <a:srgbClr val="C0504D"/>
                </a:solidFill>
              </a:rPr>
              <a:t>3</a:t>
            </a:r>
            <a:endParaRPr sz="2700"/>
          </a:p>
        </p:txBody>
      </p:sp>
      <p:sp>
        <p:nvSpPr>
          <p:cNvPr id="6" name="object 6"/>
          <p:cNvSpPr/>
          <p:nvPr/>
        </p:nvSpPr>
        <p:spPr>
          <a:xfrm>
            <a:off x="2033397" y="4226814"/>
            <a:ext cx="2283714" cy="8435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2505837" y="4226814"/>
            <a:ext cx="1811274" cy="367808"/>
          </a:xfrm>
          <a:prstGeom prst="rect">
            <a:avLst/>
          </a:prstGeom>
          <a:blipFill>
            <a:blip r:embed="rId4" cstate="print"/>
            <a:stretch>
              <a:fillRect/>
            </a:stretch>
          </a:blipFill>
        </p:spPr>
        <p:txBody>
          <a:bodyPr wrap="square" lIns="0" tIns="0" rIns="0" bIns="0" rtlCol="0"/>
          <a:lstStyle/>
          <a:p>
            <a:endParaRPr sz="1050"/>
          </a:p>
        </p:txBody>
      </p:sp>
      <p:sp>
        <p:nvSpPr>
          <p:cNvPr id="8" name="object 8"/>
          <p:cNvSpPr/>
          <p:nvPr/>
        </p:nvSpPr>
        <p:spPr>
          <a:xfrm>
            <a:off x="4166444" y="4245911"/>
            <a:ext cx="144704" cy="224247"/>
          </a:xfrm>
          <a:prstGeom prst="rect">
            <a:avLst/>
          </a:prstGeom>
          <a:blipFill>
            <a:blip r:embed="rId5" cstate="print"/>
            <a:stretch>
              <a:fillRect/>
            </a:stretch>
          </a:blipFill>
        </p:spPr>
        <p:txBody>
          <a:bodyPr wrap="square" lIns="0" tIns="0" rIns="0" bIns="0" rtlCol="0"/>
          <a:lstStyle/>
          <a:p>
            <a:endParaRPr sz="1050"/>
          </a:p>
        </p:txBody>
      </p:sp>
      <p:sp>
        <p:nvSpPr>
          <p:cNvPr id="9" name="object 9"/>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b="1" spc="-135" dirty="0">
                <a:solidFill>
                  <a:srgbClr val="C0504D"/>
                </a:solidFill>
              </a:rPr>
              <a:t>3</a:t>
            </a:r>
            <a:r>
              <a:rPr sz="2700" b="1" spc="-188" dirty="0">
                <a:solidFill>
                  <a:srgbClr val="C0504D"/>
                </a:solidFill>
              </a:rPr>
              <a:t> </a:t>
            </a:r>
            <a:r>
              <a:rPr sz="2700" spc="-124" dirty="0">
                <a:solidFill>
                  <a:srgbClr val="C0504D"/>
                </a:solidFill>
              </a:rPr>
              <a:t>columns</a:t>
            </a:r>
            <a:endParaRPr sz="2700"/>
          </a:p>
        </p:txBody>
      </p:sp>
      <p:sp>
        <p:nvSpPr>
          <p:cNvPr id="10" name="object 10"/>
          <p:cNvSpPr/>
          <p:nvPr/>
        </p:nvSpPr>
        <p:spPr>
          <a:xfrm>
            <a:off x="2065495" y="4429453"/>
            <a:ext cx="1965008" cy="593884"/>
          </a:xfrm>
          <a:custGeom>
            <a:avLst/>
            <a:gdLst/>
            <a:ahLst/>
            <a:cxnLst/>
            <a:rect l="l" t="t" r="r" b="b"/>
            <a:pathLst>
              <a:path w="2620010" h="791845">
                <a:moveTo>
                  <a:pt x="2400333" y="108594"/>
                </a:moveTo>
                <a:lnTo>
                  <a:pt x="0" y="717570"/>
                </a:lnTo>
                <a:lnTo>
                  <a:pt x="18732" y="791433"/>
                </a:lnTo>
                <a:lnTo>
                  <a:pt x="2419025" y="182483"/>
                </a:lnTo>
                <a:lnTo>
                  <a:pt x="2472984" y="129454"/>
                </a:lnTo>
                <a:lnTo>
                  <a:pt x="2400333" y="108594"/>
                </a:lnTo>
                <a:close/>
              </a:path>
              <a:path w="2620010" h="791845">
                <a:moveTo>
                  <a:pt x="2555762" y="73934"/>
                </a:moveTo>
                <a:lnTo>
                  <a:pt x="2536952" y="73934"/>
                </a:lnTo>
                <a:lnTo>
                  <a:pt x="2555747" y="147797"/>
                </a:lnTo>
                <a:lnTo>
                  <a:pt x="2419025" y="182483"/>
                </a:lnTo>
                <a:lnTo>
                  <a:pt x="2330831" y="269158"/>
                </a:lnTo>
                <a:lnTo>
                  <a:pt x="2322357" y="281692"/>
                </a:lnTo>
                <a:lnTo>
                  <a:pt x="2319432" y="296006"/>
                </a:lnTo>
                <a:lnTo>
                  <a:pt x="2322079" y="310367"/>
                </a:lnTo>
                <a:lnTo>
                  <a:pt x="2330322" y="323044"/>
                </a:lnTo>
                <a:lnTo>
                  <a:pt x="2342844" y="331526"/>
                </a:lnTo>
                <a:lnTo>
                  <a:pt x="2357151" y="334444"/>
                </a:lnTo>
                <a:lnTo>
                  <a:pt x="2371506" y="331783"/>
                </a:lnTo>
                <a:lnTo>
                  <a:pt x="2384171" y="323527"/>
                </a:lnTo>
                <a:lnTo>
                  <a:pt x="2619629" y="92272"/>
                </a:lnTo>
                <a:lnTo>
                  <a:pt x="2555762" y="73934"/>
                </a:lnTo>
                <a:close/>
              </a:path>
              <a:path w="2620010" h="791845">
                <a:moveTo>
                  <a:pt x="2472984" y="129454"/>
                </a:moveTo>
                <a:lnTo>
                  <a:pt x="2419025" y="182483"/>
                </a:lnTo>
                <a:lnTo>
                  <a:pt x="2555747" y="147797"/>
                </a:lnTo>
                <a:lnTo>
                  <a:pt x="2555670" y="147492"/>
                </a:lnTo>
                <a:lnTo>
                  <a:pt x="2535809" y="147492"/>
                </a:lnTo>
                <a:lnTo>
                  <a:pt x="2472984" y="129454"/>
                </a:lnTo>
                <a:close/>
              </a:path>
              <a:path w="2620010" h="791845">
                <a:moveTo>
                  <a:pt x="2519553" y="83687"/>
                </a:moveTo>
                <a:lnTo>
                  <a:pt x="2472984" y="129454"/>
                </a:lnTo>
                <a:lnTo>
                  <a:pt x="2535809" y="147492"/>
                </a:lnTo>
                <a:lnTo>
                  <a:pt x="2519553" y="83687"/>
                </a:lnTo>
                <a:close/>
              </a:path>
              <a:path w="2620010" h="791845">
                <a:moveTo>
                  <a:pt x="2539434" y="83687"/>
                </a:moveTo>
                <a:lnTo>
                  <a:pt x="2519553" y="83687"/>
                </a:lnTo>
                <a:lnTo>
                  <a:pt x="2535809" y="147492"/>
                </a:lnTo>
                <a:lnTo>
                  <a:pt x="2555670" y="147492"/>
                </a:lnTo>
                <a:lnTo>
                  <a:pt x="2539434" y="83687"/>
                </a:lnTo>
                <a:close/>
              </a:path>
              <a:path w="2620010" h="791845">
                <a:moveTo>
                  <a:pt x="2536952" y="73934"/>
                </a:moveTo>
                <a:lnTo>
                  <a:pt x="2400333" y="108594"/>
                </a:lnTo>
                <a:lnTo>
                  <a:pt x="2472984" y="129454"/>
                </a:lnTo>
                <a:lnTo>
                  <a:pt x="2519553" y="83687"/>
                </a:lnTo>
                <a:lnTo>
                  <a:pt x="2539434" y="83687"/>
                </a:lnTo>
                <a:lnTo>
                  <a:pt x="2536952" y="73934"/>
                </a:lnTo>
                <a:close/>
              </a:path>
              <a:path w="2620010" h="791845">
                <a:moveTo>
                  <a:pt x="2287377" y="0"/>
                </a:moveTo>
                <a:lnTo>
                  <a:pt x="2273458" y="4504"/>
                </a:lnTo>
                <a:lnTo>
                  <a:pt x="2262254" y="13888"/>
                </a:lnTo>
                <a:lnTo>
                  <a:pt x="2255266" y="27312"/>
                </a:lnTo>
                <a:lnTo>
                  <a:pt x="2254103" y="42397"/>
                </a:lnTo>
                <a:lnTo>
                  <a:pt x="2258631" y="56293"/>
                </a:lnTo>
                <a:lnTo>
                  <a:pt x="2268017" y="67485"/>
                </a:lnTo>
                <a:lnTo>
                  <a:pt x="2281428" y="74454"/>
                </a:lnTo>
                <a:lnTo>
                  <a:pt x="2400333" y="108594"/>
                </a:lnTo>
                <a:lnTo>
                  <a:pt x="2536952" y="73934"/>
                </a:lnTo>
                <a:lnTo>
                  <a:pt x="2555762" y="73934"/>
                </a:lnTo>
                <a:lnTo>
                  <a:pt x="2302510" y="1213"/>
                </a:lnTo>
                <a:lnTo>
                  <a:pt x="2287377" y="0"/>
                </a:lnTo>
                <a:close/>
              </a:path>
            </a:pathLst>
          </a:custGeom>
          <a:solidFill>
            <a:srgbClr val="C0504D"/>
          </a:solidFill>
        </p:spPr>
        <p:txBody>
          <a:bodyPr wrap="square" lIns="0" tIns="0" rIns="0" bIns="0" rtlCol="0"/>
          <a:lstStyle/>
          <a:p>
            <a:endParaRPr sz="1050"/>
          </a:p>
        </p:txBody>
      </p:sp>
      <p:sp>
        <p:nvSpPr>
          <p:cNvPr id="11" name="object 11"/>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73</a:t>
            </a:fld>
            <a:endParaRPr dirty="0"/>
          </a:p>
        </p:txBody>
      </p:sp>
    </p:spTree>
    <p:extLst>
      <p:ext uri="{BB962C8B-B14F-4D97-AF65-F5344CB8AC3E}">
        <p14:creationId xmlns:p14="http://schemas.microsoft.com/office/powerpoint/2010/main" val="135425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6775" y="333769"/>
            <a:ext cx="6390450" cy="530754"/>
          </a:xfrm>
          <a:prstGeom prst="rect">
            <a:avLst/>
          </a:prstGeom>
        </p:spPr>
        <p:txBody>
          <a:bodyPr spcFirstLastPara="1" vert="horz" wrap="square" lIns="0" tIns="10001" rIns="0" bIns="0" rtlCol="0" anchor="t" anchorCtr="0">
            <a:spAutoFit/>
          </a:bodyPr>
          <a:lstStyle/>
          <a:p>
            <a:pPr marL="9525">
              <a:spcBef>
                <a:spcPts val="79"/>
              </a:spcBef>
            </a:pPr>
            <a:r>
              <a:rPr spc="-101" dirty="0"/>
              <a:t>figure.add_subplot(2, </a:t>
            </a:r>
            <a:r>
              <a:rPr spc="-127" dirty="0"/>
              <a:t>3,</a:t>
            </a:r>
            <a:r>
              <a:rPr spc="-293" dirty="0"/>
              <a:t> </a:t>
            </a:r>
            <a:r>
              <a:rPr b="1" spc="-131" dirty="0">
                <a:solidFill>
                  <a:srgbClr val="C0504D"/>
                </a:solidFill>
              </a:rPr>
              <a:t>1</a:t>
            </a:r>
            <a:r>
              <a:rPr spc="-131" dirty="0"/>
              <a:t>)</a:t>
            </a:r>
          </a:p>
        </p:txBody>
      </p:sp>
      <p:sp>
        <p:nvSpPr>
          <p:cNvPr id="3" name="object 3"/>
          <p:cNvSpPr/>
          <p:nvPr/>
        </p:nvSpPr>
        <p:spPr>
          <a:xfrm>
            <a:off x="2505837" y="1200102"/>
            <a:ext cx="4132421" cy="339452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700552" y="1963065"/>
            <a:ext cx="688181" cy="840615"/>
          </a:xfrm>
          <a:prstGeom prst="rect">
            <a:avLst/>
          </a:prstGeom>
        </p:spPr>
        <p:txBody>
          <a:bodyPr vert="horz" wrap="square" lIns="0" tIns="9525" rIns="0" bIns="0" rtlCol="0">
            <a:spAutoFit/>
          </a:bodyPr>
          <a:lstStyle/>
          <a:p>
            <a:pPr marL="9525">
              <a:spcBef>
                <a:spcPts val="75"/>
              </a:spcBef>
            </a:pPr>
            <a:r>
              <a:rPr sz="2700" spc="-135" dirty="0"/>
              <a:t>2</a:t>
            </a:r>
            <a:endParaRPr sz="2700"/>
          </a:p>
          <a:p>
            <a:pPr marL="9525"/>
            <a:r>
              <a:rPr sz="2700" spc="-60" dirty="0"/>
              <a:t>r</a:t>
            </a:r>
            <a:r>
              <a:rPr sz="2700" spc="-34" dirty="0"/>
              <a:t>o</a:t>
            </a:r>
            <a:r>
              <a:rPr sz="2700" spc="-56" dirty="0"/>
              <a:t>w</a:t>
            </a:r>
            <a:r>
              <a:rPr sz="2700" spc="-296" dirty="0"/>
              <a:t>s</a:t>
            </a:r>
            <a:endParaRPr sz="2700"/>
          </a:p>
        </p:txBody>
      </p:sp>
      <p:sp>
        <p:nvSpPr>
          <p:cNvPr id="5" name="object 5"/>
          <p:cNvSpPr txBox="1"/>
          <p:nvPr/>
        </p:nvSpPr>
        <p:spPr>
          <a:xfrm>
            <a:off x="4142518" y="4113961"/>
            <a:ext cx="1442085" cy="425116"/>
          </a:xfrm>
          <a:prstGeom prst="rect">
            <a:avLst/>
          </a:prstGeom>
        </p:spPr>
        <p:txBody>
          <a:bodyPr vert="horz" wrap="square" lIns="0" tIns="9525" rIns="0" bIns="0" rtlCol="0">
            <a:spAutoFit/>
          </a:bodyPr>
          <a:lstStyle/>
          <a:p>
            <a:pPr marL="9525">
              <a:spcBef>
                <a:spcPts val="75"/>
              </a:spcBef>
            </a:pPr>
            <a:r>
              <a:rPr sz="2700" spc="-135" dirty="0"/>
              <a:t>3</a:t>
            </a:r>
            <a:r>
              <a:rPr sz="2700" spc="-191" dirty="0"/>
              <a:t> </a:t>
            </a:r>
            <a:r>
              <a:rPr sz="2700" spc="-124" dirty="0"/>
              <a:t>columns</a:t>
            </a:r>
            <a:endParaRPr sz="2700"/>
          </a:p>
        </p:txBody>
      </p:sp>
      <p:sp>
        <p:nvSpPr>
          <p:cNvPr id="6" name="object 6"/>
          <p:cNvSpPr/>
          <p:nvPr/>
        </p:nvSpPr>
        <p:spPr>
          <a:xfrm>
            <a:off x="1907666" y="1723644"/>
            <a:ext cx="2282571" cy="729234"/>
          </a:xfrm>
          <a:prstGeom prst="rect">
            <a:avLst/>
          </a:prstGeom>
          <a:blipFill>
            <a:blip r:embed="rId3" cstate="print"/>
            <a:stretch>
              <a:fillRect/>
            </a:stretch>
          </a:blipFill>
        </p:spPr>
        <p:txBody>
          <a:bodyPr wrap="square" lIns="0" tIns="0" rIns="0" bIns="0" rtlCol="0"/>
          <a:lstStyle/>
          <a:p>
            <a:endParaRPr sz="1050"/>
          </a:p>
        </p:txBody>
      </p:sp>
      <p:sp>
        <p:nvSpPr>
          <p:cNvPr id="7" name="object 7"/>
          <p:cNvSpPr/>
          <p:nvPr/>
        </p:nvSpPr>
        <p:spPr>
          <a:xfrm>
            <a:off x="1940043" y="1740313"/>
            <a:ext cx="1963579" cy="493871"/>
          </a:xfrm>
          <a:custGeom>
            <a:avLst/>
            <a:gdLst/>
            <a:ahLst/>
            <a:cxnLst/>
            <a:rect l="l" t="t" r="r" b="b"/>
            <a:pathLst>
              <a:path w="2618104" h="658494">
                <a:moveTo>
                  <a:pt x="2397672" y="543312"/>
                </a:moveTo>
                <a:lnTo>
                  <a:pt x="2280932" y="583946"/>
                </a:lnTo>
                <a:lnTo>
                  <a:pt x="2267867" y="591687"/>
                </a:lnTo>
                <a:lnTo>
                  <a:pt x="2259088" y="603392"/>
                </a:lnTo>
                <a:lnTo>
                  <a:pt x="2255358" y="617503"/>
                </a:lnTo>
                <a:lnTo>
                  <a:pt x="2257437" y="632460"/>
                </a:lnTo>
                <a:lnTo>
                  <a:pt x="2265107" y="645507"/>
                </a:lnTo>
                <a:lnTo>
                  <a:pt x="2276789" y="654256"/>
                </a:lnTo>
                <a:lnTo>
                  <a:pt x="2290924" y="657981"/>
                </a:lnTo>
                <a:lnTo>
                  <a:pt x="2305951" y="655955"/>
                </a:lnTo>
                <a:lnTo>
                  <a:pt x="2551632" y="570357"/>
                </a:lnTo>
                <a:lnTo>
                  <a:pt x="2536075" y="570357"/>
                </a:lnTo>
                <a:lnTo>
                  <a:pt x="2397672" y="543312"/>
                </a:lnTo>
                <a:close/>
              </a:path>
              <a:path w="2618104" h="658494">
                <a:moveTo>
                  <a:pt x="2469099" y="518450"/>
                </a:moveTo>
                <a:lnTo>
                  <a:pt x="2397672" y="543312"/>
                </a:lnTo>
                <a:lnTo>
                  <a:pt x="2536075" y="570357"/>
                </a:lnTo>
                <a:lnTo>
                  <a:pt x="2537786" y="561594"/>
                </a:lnTo>
                <a:lnTo>
                  <a:pt x="2518168" y="561594"/>
                </a:lnTo>
                <a:lnTo>
                  <a:pt x="2469099" y="518450"/>
                </a:lnTo>
                <a:close/>
              </a:path>
              <a:path w="2618104" h="658494">
                <a:moveTo>
                  <a:pt x="2342130" y="320198"/>
                </a:moveTo>
                <a:lnTo>
                  <a:pt x="2328004" y="323921"/>
                </a:lnTo>
                <a:lnTo>
                  <a:pt x="2315984" y="333121"/>
                </a:lnTo>
                <a:lnTo>
                  <a:pt x="2308394" y="346211"/>
                </a:lnTo>
                <a:lnTo>
                  <a:pt x="2306507" y="360695"/>
                </a:lnTo>
                <a:lnTo>
                  <a:pt x="2310216" y="374822"/>
                </a:lnTo>
                <a:lnTo>
                  <a:pt x="2319413" y="386842"/>
                </a:lnTo>
                <a:lnTo>
                  <a:pt x="2412304" y="468514"/>
                </a:lnTo>
                <a:lnTo>
                  <a:pt x="2550680" y="495554"/>
                </a:lnTo>
                <a:lnTo>
                  <a:pt x="2536075" y="570357"/>
                </a:lnTo>
                <a:lnTo>
                  <a:pt x="2551632" y="570357"/>
                </a:lnTo>
                <a:lnTo>
                  <a:pt x="2617609" y="547370"/>
                </a:lnTo>
                <a:lnTo>
                  <a:pt x="2369705" y="329565"/>
                </a:lnTo>
                <a:lnTo>
                  <a:pt x="2356614" y="322048"/>
                </a:lnTo>
                <a:lnTo>
                  <a:pt x="2342130" y="320198"/>
                </a:lnTo>
                <a:close/>
              </a:path>
              <a:path w="2618104" h="658494">
                <a:moveTo>
                  <a:pt x="2530868" y="496951"/>
                </a:moveTo>
                <a:lnTo>
                  <a:pt x="2469099" y="518450"/>
                </a:lnTo>
                <a:lnTo>
                  <a:pt x="2518168" y="561594"/>
                </a:lnTo>
                <a:lnTo>
                  <a:pt x="2530868" y="496951"/>
                </a:lnTo>
                <a:close/>
              </a:path>
              <a:path w="2618104" h="658494">
                <a:moveTo>
                  <a:pt x="2550407" y="496951"/>
                </a:moveTo>
                <a:lnTo>
                  <a:pt x="2530868" y="496951"/>
                </a:lnTo>
                <a:lnTo>
                  <a:pt x="2518168" y="561594"/>
                </a:lnTo>
                <a:lnTo>
                  <a:pt x="2537786" y="561594"/>
                </a:lnTo>
                <a:lnTo>
                  <a:pt x="2550407" y="496951"/>
                </a:lnTo>
                <a:close/>
              </a:path>
              <a:path w="2618104" h="658494">
                <a:moveTo>
                  <a:pt x="14617" y="0"/>
                </a:moveTo>
                <a:lnTo>
                  <a:pt x="0" y="74803"/>
                </a:lnTo>
                <a:lnTo>
                  <a:pt x="2397672" y="543312"/>
                </a:lnTo>
                <a:lnTo>
                  <a:pt x="2469099" y="518450"/>
                </a:lnTo>
                <a:lnTo>
                  <a:pt x="2412304" y="468514"/>
                </a:lnTo>
                <a:lnTo>
                  <a:pt x="14617" y="0"/>
                </a:lnTo>
                <a:close/>
              </a:path>
              <a:path w="2618104" h="658494">
                <a:moveTo>
                  <a:pt x="2412304" y="468514"/>
                </a:moveTo>
                <a:lnTo>
                  <a:pt x="2469099" y="518450"/>
                </a:lnTo>
                <a:lnTo>
                  <a:pt x="2530868" y="496951"/>
                </a:lnTo>
                <a:lnTo>
                  <a:pt x="2550407" y="496951"/>
                </a:lnTo>
                <a:lnTo>
                  <a:pt x="2550680" y="495554"/>
                </a:lnTo>
                <a:lnTo>
                  <a:pt x="2412304" y="468514"/>
                </a:lnTo>
                <a:close/>
              </a:path>
            </a:pathLst>
          </a:custGeom>
          <a:solidFill>
            <a:srgbClr val="C0504D"/>
          </a:solidFill>
        </p:spPr>
        <p:txBody>
          <a:bodyPr wrap="square" lIns="0" tIns="0" rIns="0" bIns="0" rtlCol="0"/>
          <a:lstStyle/>
          <a:p>
            <a:endParaRPr sz="1050"/>
          </a:p>
        </p:txBody>
      </p:sp>
      <p:sp>
        <p:nvSpPr>
          <p:cNvPr id="8" name="object 8"/>
          <p:cNvSpPr txBox="1"/>
          <p:nvPr/>
        </p:nvSpPr>
        <p:spPr>
          <a:xfrm>
            <a:off x="3994213" y="1805521"/>
            <a:ext cx="212408" cy="470802"/>
          </a:xfrm>
          <a:prstGeom prst="rect">
            <a:avLst/>
          </a:prstGeom>
        </p:spPr>
        <p:txBody>
          <a:bodyPr vert="horz" wrap="square" lIns="0" tIns="9049" rIns="0" bIns="0" rtlCol="0">
            <a:spAutoFit/>
          </a:bodyPr>
          <a:lstStyle/>
          <a:p>
            <a:pPr marL="9525">
              <a:spcBef>
                <a:spcPts val="71"/>
              </a:spcBef>
            </a:pPr>
            <a:r>
              <a:rPr sz="3000" b="1" spc="-150" dirty="0">
                <a:solidFill>
                  <a:srgbClr val="C0504D"/>
                </a:solidFill>
              </a:rPr>
              <a:t>1</a:t>
            </a:r>
            <a:endParaRPr sz="3000"/>
          </a:p>
        </p:txBody>
      </p:sp>
      <p:sp>
        <p:nvSpPr>
          <p:cNvPr id="9" name="object 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74</a:t>
            </a:fld>
            <a:endParaRPr dirty="0"/>
          </a:p>
        </p:txBody>
      </p:sp>
    </p:spTree>
    <p:extLst>
      <p:ext uri="{BB962C8B-B14F-4D97-AF65-F5344CB8AC3E}">
        <p14:creationId xmlns:p14="http://schemas.microsoft.com/office/powerpoint/2010/main" val="1916339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75</a:t>
            </a:fld>
            <a:endParaRPr dirty="0"/>
          </a:p>
        </p:txBody>
      </p:sp>
      <p:sp>
        <p:nvSpPr>
          <p:cNvPr id="2" name="object 2"/>
          <p:cNvSpPr txBox="1">
            <a:spLocks noGrp="1"/>
          </p:cNvSpPr>
          <p:nvPr>
            <p:ph type="title"/>
          </p:nvPr>
        </p:nvSpPr>
        <p:spPr>
          <a:xfrm>
            <a:off x="3206687" y="346196"/>
            <a:ext cx="2732722" cy="530754"/>
          </a:xfrm>
          <a:prstGeom prst="rect">
            <a:avLst/>
          </a:prstGeom>
        </p:spPr>
        <p:txBody>
          <a:bodyPr spcFirstLastPara="1" vert="horz" wrap="square" lIns="0" tIns="10001" rIns="0" bIns="0" rtlCol="0" anchor="t" anchorCtr="0">
            <a:spAutoFit/>
          </a:bodyPr>
          <a:lstStyle/>
          <a:p>
            <a:pPr marL="9525">
              <a:spcBef>
                <a:spcPts val="79"/>
              </a:spcBef>
            </a:pPr>
            <a:r>
              <a:rPr spc="-139" dirty="0"/>
              <a:t>Charting</a:t>
            </a:r>
            <a:r>
              <a:rPr spc="-206" dirty="0"/>
              <a:t> </a:t>
            </a:r>
            <a:r>
              <a:rPr spc="-127" dirty="0"/>
              <a:t>Library</a:t>
            </a:r>
          </a:p>
        </p:txBody>
      </p:sp>
      <p:sp>
        <p:nvSpPr>
          <p:cNvPr id="3" name="object 3"/>
          <p:cNvSpPr txBox="1"/>
          <p:nvPr/>
        </p:nvSpPr>
        <p:spPr>
          <a:xfrm>
            <a:off x="1544956" y="1133028"/>
            <a:ext cx="2410301" cy="1791837"/>
          </a:xfrm>
          <a:prstGeom prst="rect">
            <a:avLst/>
          </a:prstGeom>
        </p:spPr>
        <p:txBody>
          <a:bodyPr vert="horz" wrap="square" lIns="0" tIns="82868" rIns="0" bIns="0" rtlCol="0">
            <a:spAutoFit/>
          </a:bodyPr>
          <a:lstStyle/>
          <a:p>
            <a:pPr marL="266700" indent="-257175">
              <a:spcBef>
                <a:spcPts val="653"/>
              </a:spcBef>
              <a:buChar char="•"/>
              <a:tabLst>
                <a:tab pos="266224" algn="l"/>
                <a:tab pos="266700" algn="l"/>
              </a:tabLst>
            </a:pPr>
            <a:r>
              <a:rPr sz="2400" spc="-68" dirty="0"/>
              <a:t>subplot.bar()</a:t>
            </a:r>
            <a:endParaRPr sz="2400"/>
          </a:p>
          <a:p>
            <a:pPr marL="266700" indent="-257175">
              <a:spcBef>
                <a:spcPts val="574"/>
              </a:spcBef>
              <a:buChar char="•"/>
              <a:tabLst>
                <a:tab pos="266224" algn="l"/>
                <a:tab pos="266700" algn="l"/>
              </a:tabLst>
            </a:pPr>
            <a:r>
              <a:rPr sz="2400" spc="-49" dirty="0"/>
              <a:t>subplot.plot()</a:t>
            </a:r>
            <a:endParaRPr sz="2400"/>
          </a:p>
          <a:p>
            <a:pPr marL="266700" indent="-257175">
              <a:spcBef>
                <a:spcPts val="578"/>
              </a:spcBef>
              <a:buChar char="•"/>
              <a:tabLst>
                <a:tab pos="266224" algn="l"/>
                <a:tab pos="266700" algn="l"/>
              </a:tabLst>
            </a:pPr>
            <a:r>
              <a:rPr sz="2400" spc="-71" dirty="0"/>
              <a:t>subplot.scatter()</a:t>
            </a:r>
            <a:endParaRPr sz="2400"/>
          </a:p>
          <a:p>
            <a:pPr marL="266700" indent="-257175">
              <a:spcBef>
                <a:spcPts val="578"/>
              </a:spcBef>
              <a:buChar char="•"/>
              <a:tabLst>
                <a:tab pos="266224" algn="l"/>
                <a:tab pos="266700" algn="l"/>
              </a:tabLst>
            </a:pPr>
            <a:r>
              <a:rPr sz="2400" spc="-60" dirty="0"/>
              <a:t>subplot.boxplot()</a:t>
            </a:r>
            <a:endParaRPr sz="2400"/>
          </a:p>
        </p:txBody>
      </p:sp>
    </p:spTree>
    <p:extLst>
      <p:ext uri="{BB962C8B-B14F-4D97-AF65-F5344CB8AC3E}">
        <p14:creationId xmlns:p14="http://schemas.microsoft.com/office/powerpoint/2010/main" val="2101840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9087" y="346196"/>
            <a:ext cx="884873" cy="517930"/>
          </a:xfrm>
          <a:prstGeom prst="rect">
            <a:avLst/>
          </a:prstGeom>
        </p:spPr>
        <p:txBody>
          <a:bodyPr vert="horz" wrap="square" lIns="0" tIns="10001" rIns="0" bIns="0" rtlCol="0">
            <a:spAutoFit/>
          </a:bodyPr>
          <a:lstStyle/>
          <a:p>
            <a:pPr marL="9525">
              <a:spcBef>
                <a:spcPts val="79"/>
              </a:spcBef>
            </a:pPr>
            <a:r>
              <a:rPr sz="3300" spc="-217" dirty="0"/>
              <a:t>Lines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1808225" y="1797929"/>
            <a:ext cx="1091565" cy="532647"/>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1848021" y="1815179"/>
            <a:ext cx="1020128" cy="457676"/>
          </a:xfrm>
          <a:custGeom>
            <a:avLst/>
            <a:gdLst/>
            <a:ahLst/>
            <a:cxnLst/>
            <a:rect l="l" t="t" r="r" b="b"/>
            <a:pathLst>
              <a:path w="1360170" h="610235">
                <a:moveTo>
                  <a:pt x="0" y="519938"/>
                </a:moveTo>
                <a:lnTo>
                  <a:pt x="30670" y="465707"/>
                </a:lnTo>
                <a:lnTo>
                  <a:pt x="61078" y="413968"/>
                </a:lnTo>
                <a:lnTo>
                  <a:pt x="90961" y="367215"/>
                </a:lnTo>
                <a:lnTo>
                  <a:pt x="120057" y="327940"/>
                </a:lnTo>
                <a:lnTo>
                  <a:pt x="148104" y="298635"/>
                </a:lnTo>
                <a:lnTo>
                  <a:pt x="199999" y="279908"/>
                </a:lnTo>
                <a:lnTo>
                  <a:pt x="219824" y="297612"/>
                </a:lnTo>
                <a:lnTo>
                  <a:pt x="237345" y="335053"/>
                </a:lnTo>
                <a:lnTo>
                  <a:pt x="253381" y="385729"/>
                </a:lnTo>
                <a:lnTo>
                  <a:pt x="268754" y="443134"/>
                </a:lnTo>
                <a:lnTo>
                  <a:pt x="284282" y="500766"/>
                </a:lnTo>
                <a:lnTo>
                  <a:pt x="300787" y="552120"/>
                </a:lnTo>
                <a:lnTo>
                  <a:pt x="319087" y="590693"/>
                </a:lnTo>
                <a:lnTo>
                  <a:pt x="340004" y="609981"/>
                </a:lnTo>
                <a:lnTo>
                  <a:pt x="363384" y="606820"/>
                </a:lnTo>
                <a:lnTo>
                  <a:pt x="388411" y="586053"/>
                </a:lnTo>
                <a:lnTo>
                  <a:pt x="414848" y="553183"/>
                </a:lnTo>
                <a:lnTo>
                  <a:pt x="442461" y="513714"/>
                </a:lnTo>
                <a:lnTo>
                  <a:pt x="471015" y="473150"/>
                </a:lnTo>
                <a:lnTo>
                  <a:pt x="500274" y="436995"/>
                </a:lnTo>
                <a:lnTo>
                  <a:pt x="530003" y="410751"/>
                </a:lnTo>
                <a:lnTo>
                  <a:pt x="559968" y="399923"/>
                </a:lnTo>
                <a:lnTo>
                  <a:pt x="590626" y="408576"/>
                </a:lnTo>
                <a:lnTo>
                  <a:pt x="622396" y="433147"/>
                </a:lnTo>
                <a:lnTo>
                  <a:pt x="654989" y="467835"/>
                </a:lnTo>
                <a:lnTo>
                  <a:pt x="688111" y="506841"/>
                </a:lnTo>
                <a:lnTo>
                  <a:pt x="721471" y="544364"/>
                </a:lnTo>
                <a:lnTo>
                  <a:pt x="754778" y="574605"/>
                </a:lnTo>
                <a:lnTo>
                  <a:pt x="787739" y="591764"/>
                </a:lnTo>
                <a:lnTo>
                  <a:pt x="820064" y="590041"/>
                </a:lnTo>
                <a:lnTo>
                  <a:pt x="870051" y="544413"/>
                </a:lnTo>
                <a:lnTo>
                  <a:pt x="894525" y="506751"/>
                </a:lnTo>
                <a:lnTo>
                  <a:pt x="918850" y="462391"/>
                </a:lnTo>
                <a:lnTo>
                  <a:pt x="943175" y="413734"/>
                </a:lnTo>
                <a:lnTo>
                  <a:pt x="967648" y="363179"/>
                </a:lnTo>
                <a:lnTo>
                  <a:pt x="992419" y="313127"/>
                </a:lnTo>
                <a:lnTo>
                  <a:pt x="1017635" y="265978"/>
                </a:lnTo>
                <a:lnTo>
                  <a:pt x="1043446" y="224133"/>
                </a:lnTo>
                <a:lnTo>
                  <a:pt x="1070000" y="189991"/>
                </a:lnTo>
                <a:lnTo>
                  <a:pt x="1153310" y="118782"/>
                </a:lnTo>
                <a:lnTo>
                  <a:pt x="1248800" y="58086"/>
                </a:lnTo>
                <a:lnTo>
                  <a:pt x="1327407" y="15845"/>
                </a:lnTo>
                <a:lnTo>
                  <a:pt x="1360068" y="0"/>
                </a:lnTo>
              </a:path>
            </a:pathLst>
          </a:custGeom>
          <a:ln w="25400">
            <a:solidFill>
              <a:srgbClr val="4F81BC"/>
            </a:solidFill>
          </a:ln>
        </p:spPr>
        <p:txBody>
          <a:bodyPr wrap="square" lIns="0" tIns="0" rIns="0" bIns="0" rtlCol="0"/>
          <a:lstStyle/>
          <a:p>
            <a:endParaRPr sz="1050"/>
          </a:p>
        </p:txBody>
      </p:sp>
      <p:sp>
        <p:nvSpPr>
          <p:cNvPr id="13" name="object 13"/>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4" name="object 1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76</a:t>
            </a:fld>
            <a:endParaRPr dirty="0"/>
          </a:p>
        </p:txBody>
      </p:sp>
    </p:spTree>
    <p:extLst>
      <p:ext uri="{BB962C8B-B14F-4D97-AF65-F5344CB8AC3E}">
        <p14:creationId xmlns:p14="http://schemas.microsoft.com/office/powerpoint/2010/main" val="1666773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9652" y="346196"/>
            <a:ext cx="1005840" cy="517930"/>
          </a:xfrm>
          <a:prstGeom prst="rect">
            <a:avLst/>
          </a:prstGeom>
        </p:spPr>
        <p:txBody>
          <a:bodyPr vert="horz" wrap="square" lIns="0" tIns="10001" rIns="0" bIns="0" rtlCol="0">
            <a:spAutoFit/>
          </a:bodyPr>
          <a:lstStyle/>
          <a:p>
            <a:pPr marL="9525">
              <a:spcBef>
                <a:spcPts val="79"/>
              </a:spcBef>
            </a:pPr>
            <a:r>
              <a:rPr sz="3300" spc="-274" dirty="0"/>
              <a:t>B</a:t>
            </a:r>
            <a:r>
              <a:rPr sz="3300" spc="-285" dirty="0"/>
              <a:t>o</a:t>
            </a:r>
            <a:r>
              <a:rPr sz="3300" spc="-311" dirty="0"/>
              <a:t>x</a:t>
            </a:r>
            <a:r>
              <a:rPr sz="3300" spc="-278" dirty="0"/>
              <a:t>es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982087" y="1533905"/>
            <a:ext cx="213750" cy="499491"/>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3018092" y="1552623"/>
            <a:ext cx="142513" cy="427529"/>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3018092" y="1552622"/>
            <a:ext cx="142875" cy="427673"/>
          </a:xfrm>
          <a:custGeom>
            <a:avLst/>
            <a:gdLst/>
            <a:ahLst/>
            <a:cxnLst/>
            <a:rect l="l" t="t" r="r" b="b"/>
            <a:pathLst>
              <a:path w="190500" h="570230">
                <a:moveTo>
                  <a:pt x="0" y="570039"/>
                </a:moveTo>
                <a:lnTo>
                  <a:pt x="190004" y="570039"/>
                </a:lnTo>
                <a:lnTo>
                  <a:pt x="190004" y="0"/>
                </a:lnTo>
                <a:lnTo>
                  <a:pt x="0" y="0"/>
                </a:lnTo>
                <a:lnTo>
                  <a:pt x="0" y="570039"/>
                </a:lnTo>
                <a:close/>
              </a:path>
            </a:pathLst>
          </a:custGeom>
          <a:ln w="9525">
            <a:solidFill>
              <a:srgbClr val="497DBA"/>
            </a:solidFill>
          </a:ln>
        </p:spPr>
        <p:txBody>
          <a:bodyPr wrap="square" lIns="0" tIns="0" rIns="0" bIns="0" rtlCol="0"/>
          <a:lstStyle/>
          <a:p>
            <a:endParaRPr sz="1050"/>
          </a:p>
        </p:txBody>
      </p:sp>
      <p:sp>
        <p:nvSpPr>
          <p:cNvPr id="14" name="object 14"/>
          <p:cNvSpPr/>
          <p:nvPr/>
        </p:nvSpPr>
        <p:spPr>
          <a:xfrm>
            <a:off x="1954530" y="1961387"/>
            <a:ext cx="658367" cy="230886"/>
          </a:xfrm>
          <a:prstGeom prst="rect">
            <a:avLst/>
          </a:prstGeom>
          <a:blipFill>
            <a:blip r:embed="rId6" cstate="print"/>
            <a:stretch>
              <a:fillRect/>
            </a:stretch>
          </a:blipFill>
        </p:spPr>
        <p:txBody>
          <a:bodyPr wrap="square" lIns="0" tIns="0" rIns="0" bIns="0" rtlCol="0"/>
          <a:lstStyle/>
          <a:p>
            <a:endParaRPr sz="1050"/>
          </a:p>
        </p:txBody>
      </p:sp>
      <p:sp>
        <p:nvSpPr>
          <p:cNvPr id="15" name="object 15"/>
          <p:cNvSpPr/>
          <p:nvPr/>
        </p:nvSpPr>
        <p:spPr>
          <a:xfrm>
            <a:off x="1990525" y="1980095"/>
            <a:ext cx="586816" cy="159315"/>
          </a:xfrm>
          <a:prstGeom prst="rect">
            <a:avLst/>
          </a:prstGeom>
          <a:blipFill>
            <a:blip r:embed="rId7" cstate="print"/>
            <a:stretch>
              <a:fillRect/>
            </a:stretch>
          </a:blipFill>
        </p:spPr>
        <p:txBody>
          <a:bodyPr wrap="square" lIns="0" tIns="0" rIns="0" bIns="0" rtlCol="0"/>
          <a:lstStyle/>
          <a:p>
            <a:endParaRPr sz="1050"/>
          </a:p>
        </p:txBody>
      </p:sp>
      <p:sp>
        <p:nvSpPr>
          <p:cNvPr id="16" name="object 16"/>
          <p:cNvSpPr/>
          <p:nvPr/>
        </p:nvSpPr>
        <p:spPr>
          <a:xfrm>
            <a:off x="1990525" y="1980105"/>
            <a:ext cx="587216" cy="159544"/>
          </a:xfrm>
          <a:custGeom>
            <a:avLst/>
            <a:gdLst/>
            <a:ahLst/>
            <a:cxnLst/>
            <a:rect l="l" t="t" r="r" b="b"/>
            <a:pathLst>
              <a:path w="782955" h="212725">
                <a:moveTo>
                  <a:pt x="0" y="212407"/>
                </a:moveTo>
                <a:lnTo>
                  <a:pt x="782421" y="212407"/>
                </a:lnTo>
                <a:lnTo>
                  <a:pt x="782421" y="0"/>
                </a:lnTo>
                <a:lnTo>
                  <a:pt x="0" y="0"/>
                </a:lnTo>
                <a:lnTo>
                  <a:pt x="0" y="212407"/>
                </a:lnTo>
                <a:close/>
              </a:path>
            </a:pathLst>
          </a:custGeom>
          <a:ln w="9525">
            <a:solidFill>
              <a:srgbClr val="497DBA"/>
            </a:solidFill>
          </a:ln>
        </p:spPr>
        <p:txBody>
          <a:bodyPr wrap="square" lIns="0" tIns="0" rIns="0" bIns="0" rtlCol="0"/>
          <a:lstStyle/>
          <a:p>
            <a:endParaRPr sz="1050"/>
          </a:p>
        </p:txBody>
      </p:sp>
      <p:sp>
        <p:nvSpPr>
          <p:cNvPr id="17" name="object 17"/>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8" name="object 18"/>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77</a:t>
            </a:fld>
            <a:endParaRPr dirty="0"/>
          </a:p>
        </p:txBody>
      </p:sp>
    </p:spTree>
    <p:extLst>
      <p:ext uri="{BB962C8B-B14F-4D97-AF65-F5344CB8AC3E}">
        <p14:creationId xmlns:p14="http://schemas.microsoft.com/office/powerpoint/2010/main" val="1691657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5618" y="346196"/>
            <a:ext cx="1532573" cy="517930"/>
          </a:xfrm>
          <a:prstGeom prst="rect">
            <a:avLst/>
          </a:prstGeom>
        </p:spPr>
        <p:txBody>
          <a:bodyPr vert="horz" wrap="square" lIns="0" tIns="10001" rIns="0" bIns="0" rtlCol="0">
            <a:spAutoFit/>
          </a:bodyPr>
          <a:lstStyle/>
          <a:p>
            <a:pPr marL="9525">
              <a:spcBef>
                <a:spcPts val="79"/>
              </a:spcBef>
            </a:pPr>
            <a:r>
              <a:rPr sz="3300" spc="-555" dirty="0"/>
              <a:t>P</a:t>
            </a:r>
            <a:r>
              <a:rPr sz="3300" spc="-71" dirty="0"/>
              <a:t>ol</a:t>
            </a:r>
            <a:r>
              <a:rPr sz="3300" spc="-135" dirty="0"/>
              <a:t>y</a:t>
            </a:r>
            <a:r>
              <a:rPr sz="3300" spc="-300" dirty="0"/>
              <a:t>g</a:t>
            </a:r>
            <a:r>
              <a:rPr sz="3300" spc="-101" dirty="0"/>
              <a:t>o</a:t>
            </a:r>
            <a:r>
              <a:rPr sz="3300" spc="-94" dirty="0"/>
              <a:t>n</a:t>
            </a:r>
            <a:r>
              <a:rPr sz="3300" spc="-360" dirty="0"/>
              <a:t>s</a:t>
            </a:r>
            <a:endParaRPr sz="3300"/>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616452" y="1603629"/>
            <a:ext cx="1383029"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1" name="object 11"/>
          <p:cNvSpPr/>
          <p:nvPr/>
        </p:nvSpPr>
        <p:spPr>
          <a:xfrm>
            <a:off x="2299716" y="1533906"/>
            <a:ext cx="544068" cy="768095"/>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2335530" y="1552576"/>
            <a:ext cx="472535" cy="696563"/>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2335530" y="1552575"/>
            <a:ext cx="472916" cy="696754"/>
          </a:xfrm>
          <a:custGeom>
            <a:avLst/>
            <a:gdLst/>
            <a:ahLst/>
            <a:cxnLst/>
            <a:rect l="l" t="t" r="r" b="b"/>
            <a:pathLst>
              <a:path w="630555" h="929005">
                <a:moveTo>
                  <a:pt x="630047" y="464438"/>
                </a:moveTo>
                <a:lnTo>
                  <a:pt x="627591" y="522677"/>
                </a:lnTo>
                <a:lnTo>
                  <a:pt x="620422" y="578758"/>
                </a:lnTo>
                <a:lnTo>
                  <a:pt x="608834" y="632246"/>
                </a:lnTo>
                <a:lnTo>
                  <a:pt x="593124" y="682705"/>
                </a:lnTo>
                <a:lnTo>
                  <a:pt x="573586" y="729701"/>
                </a:lnTo>
                <a:lnTo>
                  <a:pt x="550516" y="772799"/>
                </a:lnTo>
                <a:lnTo>
                  <a:pt x="524210" y="811562"/>
                </a:lnTo>
                <a:lnTo>
                  <a:pt x="494963" y="845556"/>
                </a:lnTo>
                <a:lnTo>
                  <a:pt x="463071" y="874345"/>
                </a:lnTo>
                <a:lnTo>
                  <a:pt x="428829" y="897495"/>
                </a:lnTo>
                <a:lnTo>
                  <a:pt x="392533" y="914569"/>
                </a:lnTo>
                <a:lnTo>
                  <a:pt x="354478" y="925133"/>
                </a:lnTo>
                <a:lnTo>
                  <a:pt x="314960" y="928751"/>
                </a:lnTo>
                <a:lnTo>
                  <a:pt x="275468" y="925133"/>
                </a:lnTo>
                <a:lnTo>
                  <a:pt x="237436" y="914569"/>
                </a:lnTo>
                <a:lnTo>
                  <a:pt x="201159" y="897495"/>
                </a:lnTo>
                <a:lnTo>
                  <a:pt x="166933" y="874345"/>
                </a:lnTo>
                <a:lnTo>
                  <a:pt x="135053" y="845556"/>
                </a:lnTo>
                <a:lnTo>
                  <a:pt x="105816" y="811562"/>
                </a:lnTo>
                <a:lnTo>
                  <a:pt x="79517" y="772799"/>
                </a:lnTo>
                <a:lnTo>
                  <a:pt x="56453" y="729701"/>
                </a:lnTo>
                <a:lnTo>
                  <a:pt x="36919" y="682705"/>
                </a:lnTo>
                <a:lnTo>
                  <a:pt x="21210" y="632246"/>
                </a:lnTo>
                <a:lnTo>
                  <a:pt x="9624" y="578758"/>
                </a:lnTo>
                <a:lnTo>
                  <a:pt x="2455" y="522677"/>
                </a:lnTo>
                <a:lnTo>
                  <a:pt x="0" y="464438"/>
                </a:lnTo>
                <a:lnTo>
                  <a:pt x="2455" y="406173"/>
                </a:lnTo>
                <a:lnTo>
                  <a:pt x="9624" y="350069"/>
                </a:lnTo>
                <a:lnTo>
                  <a:pt x="21210" y="296562"/>
                </a:lnTo>
                <a:lnTo>
                  <a:pt x="36919" y="246087"/>
                </a:lnTo>
                <a:lnTo>
                  <a:pt x="56453" y="199078"/>
                </a:lnTo>
                <a:lnTo>
                  <a:pt x="79517" y="155971"/>
                </a:lnTo>
                <a:lnTo>
                  <a:pt x="105816" y="117200"/>
                </a:lnTo>
                <a:lnTo>
                  <a:pt x="135053" y="83201"/>
                </a:lnTo>
                <a:lnTo>
                  <a:pt x="166933" y="54408"/>
                </a:lnTo>
                <a:lnTo>
                  <a:pt x="201159" y="31257"/>
                </a:lnTo>
                <a:lnTo>
                  <a:pt x="237436" y="14182"/>
                </a:lnTo>
                <a:lnTo>
                  <a:pt x="275468" y="3618"/>
                </a:lnTo>
                <a:lnTo>
                  <a:pt x="314960" y="0"/>
                </a:lnTo>
                <a:lnTo>
                  <a:pt x="314960" y="464438"/>
                </a:lnTo>
                <a:lnTo>
                  <a:pt x="630047" y="464438"/>
                </a:lnTo>
                <a:close/>
              </a:path>
            </a:pathLst>
          </a:custGeom>
          <a:ln w="9525">
            <a:solidFill>
              <a:srgbClr val="497DBA"/>
            </a:solidFill>
          </a:ln>
        </p:spPr>
        <p:txBody>
          <a:bodyPr wrap="square" lIns="0" tIns="0" rIns="0" bIns="0" rtlCol="0"/>
          <a:lstStyle/>
          <a:p>
            <a:endParaRPr sz="1050"/>
          </a:p>
        </p:txBody>
      </p:sp>
      <p:sp>
        <p:nvSpPr>
          <p:cNvPr id="14" name="object 14"/>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5" name="object 1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78</a:t>
            </a:fld>
            <a:endParaRPr dirty="0"/>
          </a:p>
        </p:txBody>
      </p:sp>
    </p:spTree>
    <p:extLst>
      <p:ext uri="{BB962C8B-B14F-4D97-AF65-F5344CB8AC3E}">
        <p14:creationId xmlns:p14="http://schemas.microsoft.com/office/powerpoint/2010/main" val="1153062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76775" y="333769"/>
            <a:ext cx="6390450" cy="530754"/>
          </a:xfrm>
          <a:prstGeom prst="rect">
            <a:avLst/>
          </a:prstGeom>
        </p:spPr>
        <p:txBody>
          <a:bodyPr spcFirstLastPara="1" vert="horz" wrap="square" lIns="0" tIns="10001" rIns="0" bIns="0" rtlCol="0" anchor="t" anchorCtr="0">
            <a:spAutoFit/>
          </a:bodyPr>
          <a:lstStyle/>
          <a:p>
            <a:pPr marL="11430">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19" name="object 19"/>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79</a:t>
            </a:fld>
            <a:endParaRPr dirty="0"/>
          </a:p>
        </p:txBody>
      </p:sp>
    </p:spTree>
    <p:extLst>
      <p:ext uri="{BB962C8B-B14F-4D97-AF65-F5344CB8AC3E}">
        <p14:creationId xmlns:p14="http://schemas.microsoft.com/office/powerpoint/2010/main" val="62188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3619" y="346196"/>
            <a:ext cx="1518761" cy="530754"/>
          </a:xfrm>
          <a:prstGeom prst="rect">
            <a:avLst/>
          </a:prstGeom>
        </p:spPr>
        <p:txBody>
          <a:bodyPr spcFirstLastPara="1" vert="horz" wrap="square" lIns="0" tIns="10001" rIns="0" bIns="0" rtlCol="0" anchor="t" anchorCtr="0">
            <a:spAutoFit/>
          </a:bodyPr>
          <a:lstStyle/>
          <a:p>
            <a:pPr marL="9525">
              <a:spcBef>
                <a:spcPts val="79"/>
              </a:spcBef>
            </a:pPr>
            <a:r>
              <a:rPr spc="-334" dirty="0"/>
              <a:t>O</a:t>
            </a:r>
            <a:r>
              <a:rPr spc="-244" dirty="0"/>
              <a:t>v</a:t>
            </a:r>
            <a:r>
              <a:rPr spc="-90" dirty="0"/>
              <a:t>erla</a:t>
            </a:r>
            <a:r>
              <a:rPr spc="-131" dirty="0"/>
              <a:t>p</a:t>
            </a:r>
            <a:r>
              <a:rPr spc="-360" dirty="0"/>
              <a:t>s</a:t>
            </a:r>
          </a:p>
        </p:txBody>
      </p:sp>
      <p:sp>
        <p:nvSpPr>
          <p:cNvPr id="3" name="object 3"/>
          <p:cNvSpPr/>
          <p:nvPr/>
        </p:nvSpPr>
        <p:spPr>
          <a:xfrm>
            <a:off x="1476375" y="1190576"/>
            <a:ext cx="6191250" cy="3413760"/>
          </a:xfrm>
          <a:custGeom>
            <a:avLst/>
            <a:gdLst/>
            <a:ahLst/>
            <a:cxnLst/>
            <a:rect l="l" t="t" r="r" b="b"/>
            <a:pathLst>
              <a:path w="8255000" h="4551680">
                <a:moveTo>
                  <a:pt x="8245640" y="0"/>
                </a:moveTo>
                <a:lnTo>
                  <a:pt x="9359" y="0"/>
                </a:lnTo>
                <a:lnTo>
                  <a:pt x="6083" y="1358"/>
                </a:lnTo>
                <a:lnTo>
                  <a:pt x="1358" y="6083"/>
                </a:lnTo>
                <a:lnTo>
                  <a:pt x="0" y="9359"/>
                </a:lnTo>
                <a:lnTo>
                  <a:pt x="0" y="4542066"/>
                </a:lnTo>
                <a:lnTo>
                  <a:pt x="1358" y="4545342"/>
                </a:lnTo>
                <a:lnTo>
                  <a:pt x="6083" y="4550067"/>
                </a:lnTo>
                <a:lnTo>
                  <a:pt x="9359" y="4551426"/>
                </a:lnTo>
                <a:lnTo>
                  <a:pt x="8245640" y="4551426"/>
                </a:lnTo>
                <a:lnTo>
                  <a:pt x="8248916" y="4550067"/>
                </a:lnTo>
                <a:lnTo>
                  <a:pt x="8253641" y="4545342"/>
                </a:lnTo>
                <a:lnTo>
                  <a:pt x="8255000" y="4542066"/>
                </a:lnTo>
                <a:lnTo>
                  <a:pt x="8255000" y="4538726"/>
                </a:lnTo>
                <a:lnTo>
                  <a:pt x="12700" y="4538726"/>
                </a:lnTo>
                <a:lnTo>
                  <a:pt x="12700" y="4526026"/>
                </a:lnTo>
                <a:lnTo>
                  <a:pt x="25400" y="4526026"/>
                </a:lnTo>
                <a:lnTo>
                  <a:pt x="25400" y="25400"/>
                </a:lnTo>
                <a:lnTo>
                  <a:pt x="8255000" y="25400"/>
                </a:lnTo>
                <a:lnTo>
                  <a:pt x="8255000" y="9359"/>
                </a:lnTo>
                <a:lnTo>
                  <a:pt x="8253641" y="6083"/>
                </a:lnTo>
                <a:lnTo>
                  <a:pt x="8248916" y="1358"/>
                </a:lnTo>
                <a:lnTo>
                  <a:pt x="8245640" y="0"/>
                </a:lnTo>
                <a:close/>
              </a:path>
              <a:path w="8255000" h="4551680">
                <a:moveTo>
                  <a:pt x="25400" y="4526026"/>
                </a:moveTo>
                <a:lnTo>
                  <a:pt x="12700" y="4526026"/>
                </a:lnTo>
                <a:lnTo>
                  <a:pt x="12700" y="4538726"/>
                </a:lnTo>
                <a:lnTo>
                  <a:pt x="25400" y="4538726"/>
                </a:lnTo>
                <a:lnTo>
                  <a:pt x="25400" y="4526026"/>
                </a:lnTo>
                <a:close/>
              </a:path>
              <a:path w="8255000" h="4551680">
                <a:moveTo>
                  <a:pt x="8255000" y="25400"/>
                </a:moveTo>
                <a:lnTo>
                  <a:pt x="8229600" y="25400"/>
                </a:lnTo>
                <a:lnTo>
                  <a:pt x="8229600" y="4526026"/>
                </a:lnTo>
                <a:lnTo>
                  <a:pt x="25400" y="4526026"/>
                </a:lnTo>
                <a:lnTo>
                  <a:pt x="25400" y="4538726"/>
                </a:lnTo>
                <a:lnTo>
                  <a:pt x="8255000" y="4538726"/>
                </a:lnTo>
                <a:lnTo>
                  <a:pt x="8255000" y="25400"/>
                </a:lnTo>
                <a:close/>
              </a:path>
            </a:pathLst>
          </a:custGeom>
          <a:solidFill>
            <a:srgbClr val="000000"/>
          </a:solidFill>
        </p:spPr>
        <p:txBody>
          <a:bodyPr wrap="square" lIns="0" tIns="0" rIns="0" bIns="0" rtlCol="0"/>
          <a:lstStyle/>
          <a:p>
            <a:endParaRPr sz="1050"/>
          </a:p>
        </p:txBody>
      </p:sp>
      <p:sp>
        <p:nvSpPr>
          <p:cNvPr id="4" name="object 4"/>
          <p:cNvSpPr/>
          <p:nvPr/>
        </p:nvSpPr>
        <p:spPr>
          <a:xfrm>
            <a:off x="3400425" y="3974210"/>
            <a:ext cx="1013841" cy="103555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432524" y="4245749"/>
            <a:ext cx="695801" cy="717708"/>
          </a:xfrm>
          <a:custGeom>
            <a:avLst/>
            <a:gdLst/>
            <a:ahLst/>
            <a:cxnLst/>
            <a:rect l="l" t="t" r="r" b="b"/>
            <a:pathLst>
              <a:path w="927735" h="956945">
                <a:moveTo>
                  <a:pt x="822373" y="108660"/>
                </a:moveTo>
                <a:lnTo>
                  <a:pt x="749612" y="129092"/>
                </a:lnTo>
                <a:lnTo>
                  <a:pt x="0" y="903706"/>
                </a:lnTo>
                <a:lnTo>
                  <a:pt x="54737" y="956690"/>
                </a:lnTo>
                <a:lnTo>
                  <a:pt x="804336" y="182100"/>
                </a:lnTo>
                <a:lnTo>
                  <a:pt x="822373" y="108660"/>
                </a:lnTo>
                <a:close/>
              </a:path>
              <a:path w="927735" h="956945">
                <a:moveTo>
                  <a:pt x="920651" y="27838"/>
                </a:moveTo>
                <a:lnTo>
                  <a:pt x="847598" y="27838"/>
                </a:lnTo>
                <a:lnTo>
                  <a:pt x="902335" y="80835"/>
                </a:lnTo>
                <a:lnTo>
                  <a:pt x="804336" y="182100"/>
                </a:lnTo>
                <a:lnTo>
                  <a:pt x="774827" y="302259"/>
                </a:lnTo>
                <a:lnTo>
                  <a:pt x="774174" y="317376"/>
                </a:lnTo>
                <a:lnTo>
                  <a:pt x="779224" y="331085"/>
                </a:lnTo>
                <a:lnTo>
                  <a:pt x="789060" y="341904"/>
                </a:lnTo>
                <a:lnTo>
                  <a:pt x="802767" y="348348"/>
                </a:lnTo>
                <a:lnTo>
                  <a:pt x="817881" y="348976"/>
                </a:lnTo>
                <a:lnTo>
                  <a:pt x="831580" y="343935"/>
                </a:lnTo>
                <a:lnTo>
                  <a:pt x="842396" y="334121"/>
                </a:lnTo>
                <a:lnTo>
                  <a:pt x="848868" y="320433"/>
                </a:lnTo>
                <a:lnTo>
                  <a:pt x="920651" y="27838"/>
                </a:lnTo>
                <a:close/>
              </a:path>
              <a:path w="927735" h="956945">
                <a:moveTo>
                  <a:pt x="865581" y="45250"/>
                </a:moveTo>
                <a:lnTo>
                  <a:pt x="837946" y="45250"/>
                </a:lnTo>
                <a:lnTo>
                  <a:pt x="885190" y="91020"/>
                </a:lnTo>
                <a:lnTo>
                  <a:pt x="822373" y="108660"/>
                </a:lnTo>
                <a:lnTo>
                  <a:pt x="804336" y="182100"/>
                </a:lnTo>
                <a:lnTo>
                  <a:pt x="902335" y="80835"/>
                </a:lnTo>
                <a:lnTo>
                  <a:pt x="865581" y="45250"/>
                </a:lnTo>
                <a:close/>
              </a:path>
              <a:path w="927735" h="956945">
                <a:moveTo>
                  <a:pt x="927481" y="0"/>
                </a:moveTo>
                <a:lnTo>
                  <a:pt x="609854" y="89204"/>
                </a:lnTo>
                <a:lnTo>
                  <a:pt x="596350" y="96096"/>
                </a:lnTo>
                <a:lnTo>
                  <a:pt x="586882" y="107230"/>
                </a:lnTo>
                <a:lnTo>
                  <a:pt x="582296" y="121096"/>
                </a:lnTo>
                <a:lnTo>
                  <a:pt x="583438" y="136182"/>
                </a:lnTo>
                <a:lnTo>
                  <a:pt x="590351" y="149649"/>
                </a:lnTo>
                <a:lnTo>
                  <a:pt x="601503" y="159100"/>
                </a:lnTo>
                <a:lnTo>
                  <a:pt x="615370" y="163687"/>
                </a:lnTo>
                <a:lnTo>
                  <a:pt x="630428" y="162559"/>
                </a:lnTo>
                <a:lnTo>
                  <a:pt x="749612" y="129092"/>
                </a:lnTo>
                <a:lnTo>
                  <a:pt x="847598" y="27838"/>
                </a:lnTo>
                <a:lnTo>
                  <a:pt x="920651" y="27838"/>
                </a:lnTo>
                <a:lnTo>
                  <a:pt x="927481" y="0"/>
                </a:lnTo>
                <a:close/>
              </a:path>
              <a:path w="927735" h="956945">
                <a:moveTo>
                  <a:pt x="847598" y="27838"/>
                </a:moveTo>
                <a:lnTo>
                  <a:pt x="749612" y="129092"/>
                </a:lnTo>
                <a:lnTo>
                  <a:pt x="822373" y="108660"/>
                </a:lnTo>
                <a:lnTo>
                  <a:pt x="837946" y="45250"/>
                </a:lnTo>
                <a:lnTo>
                  <a:pt x="865581" y="45250"/>
                </a:lnTo>
                <a:lnTo>
                  <a:pt x="847598" y="27838"/>
                </a:lnTo>
                <a:close/>
              </a:path>
              <a:path w="927735" h="956945">
                <a:moveTo>
                  <a:pt x="837946" y="45250"/>
                </a:moveTo>
                <a:lnTo>
                  <a:pt x="822373" y="108660"/>
                </a:lnTo>
                <a:lnTo>
                  <a:pt x="885190" y="91020"/>
                </a:lnTo>
                <a:lnTo>
                  <a:pt x="837946" y="45250"/>
                </a:lnTo>
                <a:close/>
              </a:path>
            </a:pathLst>
          </a:custGeom>
          <a:solidFill>
            <a:srgbClr val="4F81BC"/>
          </a:solidFill>
        </p:spPr>
        <p:txBody>
          <a:bodyPr wrap="square" lIns="0" tIns="0" rIns="0" bIns="0" rtlCol="0"/>
          <a:lstStyle/>
          <a:p>
            <a:endParaRPr sz="1050"/>
          </a:p>
        </p:txBody>
      </p:sp>
      <p:sp>
        <p:nvSpPr>
          <p:cNvPr id="6" name="object 6"/>
          <p:cNvSpPr/>
          <p:nvPr/>
        </p:nvSpPr>
        <p:spPr>
          <a:xfrm>
            <a:off x="1675513" y="1335119"/>
            <a:ext cx="2452688" cy="1320165"/>
          </a:xfrm>
          <a:custGeom>
            <a:avLst/>
            <a:gdLst/>
            <a:ahLst/>
            <a:cxnLst/>
            <a:rect l="l" t="t" r="r" b="b"/>
            <a:pathLst>
              <a:path w="3270250" h="1760220">
                <a:moveTo>
                  <a:pt x="0" y="1760093"/>
                </a:moveTo>
                <a:lnTo>
                  <a:pt x="3270123" y="1760093"/>
                </a:lnTo>
                <a:lnTo>
                  <a:pt x="3270123" y="0"/>
                </a:lnTo>
                <a:lnTo>
                  <a:pt x="0" y="0"/>
                </a:lnTo>
                <a:lnTo>
                  <a:pt x="0" y="1760093"/>
                </a:lnTo>
                <a:close/>
              </a:path>
            </a:pathLst>
          </a:custGeom>
          <a:solidFill>
            <a:srgbClr val="FFFFFF"/>
          </a:solidFill>
        </p:spPr>
        <p:txBody>
          <a:bodyPr wrap="square" lIns="0" tIns="0" rIns="0" bIns="0" rtlCol="0"/>
          <a:lstStyle/>
          <a:p>
            <a:endParaRPr sz="1050"/>
          </a:p>
        </p:txBody>
      </p:sp>
      <p:sp>
        <p:nvSpPr>
          <p:cNvPr id="7" name="object 7"/>
          <p:cNvSpPr/>
          <p:nvPr/>
        </p:nvSpPr>
        <p:spPr>
          <a:xfrm>
            <a:off x="1665988" y="1325593"/>
            <a:ext cx="2471738" cy="1339215"/>
          </a:xfrm>
          <a:custGeom>
            <a:avLst/>
            <a:gdLst/>
            <a:ahLst/>
            <a:cxnLst/>
            <a:rect l="l" t="t" r="r" b="b"/>
            <a:pathLst>
              <a:path w="3295650" h="1785620">
                <a:moveTo>
                  <a:pt x="3286163" y="0"/>
                </a:moveTo>
                <a:lnTo>
                  <a:pt x="9359" y="0"/>
                </a:lnTo>
                <a:lnTo>
                  <a:pt x="6083" y="1358"/>
                </a:lnTo>
                <a:lnTo>
                  <a:pt x="1358" y="6083"/>
                </a:lnTo>
                <a:lnTo>
                  <a:pt x="0" y="9359"/>
                </a:lnTo>
                <a:lnTo>
                  <a:pt x="0" y="1776133"/>
                </a:lnTo>
                <a:lnTo>
                  <a:pt x="1358" y="1779409"/>
                </a:lnTo>
                <a:lnTo>
                  <a:pt x="6083" y="1784134"/>
                </a:lnTo>
                <a:lnTo>
                  <a:pt x="9359" y="1785493"/>
                </a:lnTo>
                <a:lnTo>
                  <a:pt x="3286163" y="1785493"/>
                </a:lnTo>
                <a:lnTo>
                  <a:pt x="3289439" y="1784134"/>
                </a:lnTo>
                <a:lnTo>
                  <a:pt x="3294164" y="1779409"/>
                </a:lnTo>
                <a:lnTo>
                  <a:pt x="3295523" y="1776133"/>
                </a:lnTo>
                <a:lnTo>
                  <a:pt x="3295523" y="1772793"/>
                </a:lnTo>
                <a:lnTo>
                  <a:pt x="12700" y="1772793"/>
                </a:lnTo>
                <a:lnTo>
                  <a:pt x="12700" y="1760093"/>
                </a:lnTo>
                <a:lnTo>
                  <a:pt x="25400" y="1760093"/>
                </a:lnTo>
                <a:lnTo>
                  <a:pt x="25400" y="25400"/>
                </a:lnTo>
                <a:lnTo>
                  <a:pt x="3295523" y="25400"/>
                </a:lnTo>
                <a:lnTo>
                  <a:pt x="3295523" y="9359"/>
                </a:lnTo>
                <a:lnTo>
                  <a:pt x="3294164" y="6083"/>
                </a:lnTo>
                <a:lnTo>
                  <a:pt x="3289439" y="1358"/>
                </a:lnTo>
                <a:lnTo>
                  <a:pt x="3286163" y="0"/>
                </a:lnTo>
                <a:close/>
              </a:path>
              <a:path w="3295650" h="1785620">
                <a:moveTo>
                  <a:pt x="25400" y="1760093"/>
                </a:moveTo>
                <a:lnTo>
                  <a:pt x="12700" y="1760093"/>
                </a:lnTo>
                <a:lnTo>
                  <a:pt x="12700" y="1772793"/>
                </a:lnTo>
                <a:lnTo>
                  <a:pt x="25400" y="1772793"/>
                </a:lnTo>
                <a:lnTo>
                  <a:pt x="25400" y="1760093"/>
                </a:lnTo>
                <a:close/>
              </a:path>
              <a:path w="3295650" h="1785620">
                <a:moveTo>
                  <a:pt x="3295523" y="25400"/>
                </a:moveTo>
                <a:lnTo>
                  <a:pt x="3270123" y="25400"/>
                </a:lnTo>
                <a:lnTo>
                  <a:pt x="3270123" y="1760093"/>
                </a:lnTo>
                <a:lnTo>
                  <a:pt x="25400" y="1760093"/>
                </a:lnTo>
                <a:lnTo>
                  <a:pt x="25400" y="1772793"/>
                </a:lnTo>
                <a:lnTo>
                  <a:pt x="3295523" y="1772793"/>
                </a:lnTo>
                <a:lnTo>
                  <a:pt x="3295523" y="25400"/>
                </a:lnTo>
                <a:close/>
              </a:path>
            </a:pathLst>
          </a:custGeom>
          <a:solidFill>
            <a:srgbClr val="000000"/>
          </a:solidFill>
        </p:spPr>
        <p:txBody>
          <a:bodyPr wrap="square" lIns="0" tIns="0" rIns="0" bIns="0" rtlCol="0"/>
          <a:lstStyle/>
          <a:p>
            <a:endParaRPr sz="1050"/>
          </a:p>
        </p:txBody>
      </p:sp>
      <p:sp>
        <p:nvSpPr>
          <p:cNvPr id="8" name="object 8"/>
          <p:cNvSpPr txBox="1"/>
          <p:nvPr/>
        </p:nvSpPr>
        <p:spPr>
          <a:xfrm>
            <a:off x="5021961" y="1767802"/>
            <a:ext cx="1092994" cy="425116"/>
          </a:xfrm>
          <a:prstGeom prst="rect">
            <a:avLst/>
          </a:prstGeom>
        </p:spPr>
        <p:txBody>
          <a:bodyPr vert="horz" wrap="square" lIns="0" tIns="9525" rIns="0" bIns="0" rtlCol="0">
            <a:spAutoFit/>
          </a:bodyPr>
          <a:lstStyle/>
          <a:p>
            <a:pPr marL="9525">
              <a:spcBef>
                <a:spcPts val="75"/>
              </a:spcBef>
            </a:pPr>
            <a:r>
              <a:rPr sz="2700" spc="-105" dirty="0"/>
              <a:t>Subplot</a:t>
            </a:r>
            <a:endParaRPr sz="2700"/>
          </a:p>
        </p:txBody>
      </p:sp>
      <p:sp>
        <p:nvSpPr>
          <p:cNvPr id="9" name="object 9"/>
          <p:cNvSpPr/>
          <p:nvPr/>
        </p:nvSpPr>
        <p:spPr>
          <a:xfrm>
            <a:off x="3957066" y="1603629"/>
            <a:ext cx="1042416" cy="572643"/>
          </a:xfrm>
          <a:prstGeom prst="rect">
            <a:avLst/>
          </a:prstGeom>
          <a:blipFill>
            <a:blip r:embed="rId3" cstate="print"/>
            <a:stretch>
              <a:fillRect/>
            </a:stretch>
          </a:blipFill>
        </p:spPr>
        <p:txBody>
          <a:bodyPr wrap="square" lIns="0" tIns="0" rIns="0" bIns="0" rtlCol="0"/>
          <a:lstStyle/>
          <a:p>
            <a:endParaRPr sz="1050"/>
          </a:p>
        </p:txBody>
      </p:sp>
      <p:sp>
        <p:nvSpPr>
          <p:cNvPr id="10" name="object 10"/>
          <p:cNvSpPr/>
          <p:nvPr/>
        </p:nvSpPr>
        <p:spPr>
          <a:xfrm>
            <a:off x="4118581" y="1603629"/>
            <a:ext cx="19050" cy="195424"/>
          </a:xfrm>
          <a:prstGeom prst="rect">
            <a:avLst/>
          </a:prstGeom>
          <a:blipFill>
            <a:blip r:embed="rId4" cstate="print"/>
            <a:stretch>
              <a:fillRect/>
            </a:stretch>
          </a:blipFill>
        </p:spPr>
        <p:txBody>
          <a:bodyPr wrap="square" lIns="0" tIns="0" rIns="0" bIns="0" rtlCol="0"/>
          <a:lstStyle/>
          <a:p>
            <a:endParaRPr sz="1050"/>
          </a:p>
        </p:txBody>
      </p:sp>
      <p:sp>
        <p:nvSpPr>
          <p:cNvPr id="11" name="object 11"/>
          <p:cNvSpPr/>
          <p:nvPr/>
        </p:nvSpPr>
        <p:spPr>
          <a:xfrm>
            <a:off x="4118581" y="1852965"/>
            <a:ext cx="19050" cy="37900"/>
          </a:xfrm>
          <a:prstGeom prst="rect">
            <a:avLst/>
          </a:prstGeom>
          <a:blipFill>
            <a:blip r:embed="rId5" cstate="print"/>
            <a:stretch>
              <a:fillRect/>
            </a:stretch>
          </a:blipFill>
        </p:spPr>
        <p:txBody>
          <a:bodyPr wrap="square" lIns="0" tIns="0" rIns="0" bIns="0" rtlCol="0"/>
          <a:lstStyle/>
          <a:p>
            <a:endParaRPr sz="1050"/>
          </a:p>
        </p:txBody>
      </p:sp>
      <p:sp>
        <p:nvSpPr>
          <p:cNvPr id="12" name="object 12"/>
          <p:cNvSpPr/>
          <p:nvPr/>
        </p:nvSpPr>
        <p:spPr>
          <a:xfrm>
            <a:off x="3957066" y="1922249"/>
            <a:ext cx="180565" cy="254022"/>
          </a:xfrm>
          <a:prstGeom prst="rect">
            <a:avLst/>
          </a:prstGeom>
          <a:blipFill>
            <a:blip r:embed="rId6" cstate="print"/>
            <a:stretch>
              <a:fillRect/>
            </a:stretch>
          </a:blipFill>
        </p:spPr>
        <p:txBody>
          <a:bodyPr wrap="square" lIns="0" tIns="0" rIns="0" bIns="0" rtlCol="0"/>
          <a:lstStyle/>
          <a:p>
            <a:endParaRPr sz="1050"/>
          </a:p>
        </p:txBody>
      </p:sp>
      <p:sp>
        <p:nvSpPr>
          <p:cNvPr id="13" name="object 13"/>
          <p:cNvSpPr/>
          <p:nvPr/>
        </p:nvSpPr>
        <p:spPr>
          <a:xfrm>
            <a:off x="3902964" y="1791219"/>
            <a:ext cx="1064895" cy="314801"/>
          </a:xfrm>
          <a:custGeom>
            <a:avLst/>
            <a:gdLst/>
            <a:ahLst/>
            <a:cxnLst/>
            <a:rect l="l" t="t" r="r" b="b"/>
            <a:pathLst>
              <a:path w="1419860" h="419735">
                <a:moveTo>
                  <a:pt x="219958" y="115081"/>
                </a:moveTo>
                <a:lnTo>
                  <a:pt x="148546" y="140253"/>
                </a:lnTo>
                <a:lnTo>
                  <a:pt x="205637" y="190003"/>
                </a:lnTo>
                <a:lnTo>
                  <a:pt x="1405381" y="419296"/>
                </a:lnTo>
                <a:lnTo>
                  <a:pt x="1419732" y="344493"/>
                </a:lnTo>
                <a:lnTo>
                  <a:pt x="219958" y="115081"/>
                </a:lnTo>
                <a:close/>
              </a:path>
              <a:path w="1419860" h="419735">
                <a:moveTo>
                  <a:pt x="326126" y="0"/>
                </a:moveTo>
                <a:lnTo>
                  <a:pt x="311149" y="2101"/>
                </a:lnTo>
                <a:lnTo>
                  <a:pt x="0" y="111829"/>
                </a:lnTo>
                <a:lnTo>
                  <a:pt x="248665" y="328618"/>
                </a:lnTo>
                <a:lnTo>
                  <a:pt x="261830" y="336115"/>
                </a:lnTo>
                <a:lnTo>
                  <a:pt x="276351" y="337921"/>
                </a:lnTo>
                <a:lnTo>
                  <a:pt x="290492" y="334154"/>
                </a:lnTo>
                <a:lnTo>
                  <a:pt x="311721" y="297360"/>
                </a:lnTo>
                <a:lnTo>
                  <a:pt x="205637" y="190003"/>
                </a:lnTo>
                <a:lnTo>
                  <a:pt x="67055" y="163518"/>
                </a:lnTo>
                <a:lnTo>
                  <a:pt x="81406" y="88588"/>
                </a:lnTo>
                <a:lnTo>
                  <a:pt x="295116" y="88588"/>
                </a:lnTo>
                <a:lnTo>
                  <a:pt x="336549" y="73983"/>
                </a:lnTo>
                <a:lnTo>
                  <a:pt x="349521" y="66168"/>
                </a:lnTo>
                <a:lnTo>
                  <a:pt x="358219" y="54425"/>
                </a:lnTo>
                <a:lnTo>
                  <a:pt x="361892" y="40300"/>
                </a:lnTo>
                <a:lnTo>
                  <a:pt x="359790" y="25342"/>
                </a:lnTo>
                <a:lnTo>
                  <a:pt x="352030" y="12370"/>
                </a:lnTo>
                <a:lnTo>
                  <a:pt x="340280" y="3673"/>
                </a:lnTo>
                <a:lnTo>
                  <a:pt x="326126" y="0"/>
                </a:lnTo>
                <a:close/>
              </a:path>
              <a:path w="1419860" h="419735">
                <a:moveTo>
                  <a:pt x="81406" y="88588"/>
                </a:moveTo>
                <a:lnTo>
                  <a:pt x="67055" y="163518"/>
                </a:lnTo>
                <a:lnTo>
                  <a:pt x="205637" y="190003"/>
                </a:lnTo>
                <a:lnTo>
                  <a:pt x="173495" y="161994"/>
                </a:lnTo>
                <a:lnTo>
                  <a:pt x="86867" y="161994"/>
                </a:lnTo>
                <a:lnTo>
                  <a:pt x="99313" y="97351"/>
                </a:lnTo>
                <a:lnTo>
                  <a:pt x="127235" y="97351"/>
                </a:lnTo>
                <a:lnTo>
                  <a:pt x="81406" y="88588"/>
                </a:lnTo>
                <a:close/>
              </a:path>
              <a:path w="1419860" h="419735">
                <a:moveTo>
                  <a:pt x="99313" y="97351"/>
                </a:moveTo>
                <a:lnTo>
                  <a:pt x="86867" y="161994"/>
                </a:lnTo>
                <a:lnTo>
                  <a:pt x="148546" y="140253"/>
                </a:lnTo>
                <a:lnTo>
                  <a:pt x="99313" y="97351"/>
                </a:lnTo>
                <a:close/>
              </a:path>
              <a:path w="1419860" h="419735">
                <a:moveTo>
                  <a:pt x="148546" y="140253"/>
                </a:moveTo>
                <a:lnTo>
                  <a:pt x="86867" y="161994"/>
                </a:lnTo>
                <a:lnTo>
                  <a:pt x="173495" y="161994"/>
                </a:lnTo>
                <a:lnTo>
                  <a:pt x="148546" y="140253"/>
                </a:lnTo>
                <a:close/>
              </a:path>
              <a:path w="1419860" h="419735">
                <a:moveTo>
                  <a:pt x="127235" y="97351"/>
                </a:moveTo>
                <a:lnTo>
                  <a:pt x="99313" y="97351"/>
                </a:lnTo>
                <a:lnTo>
                  <a:pt x="148546" y="140253"/>
                </a:lnTo>
                <a:lnTo>
                  <a:pt x="219958" y="115081"/>
                </a:lnTo>
                <a:lnTo>
                  <a:pt x="127235" y="97351"/>
                </a:lnTo>
                <a:close/>
              </a:path>
              <a:path w="1419860" h="419735">
                <a:moveTo>
                  <a:pt x="295116" y="88588"/>
                </a:moveTo>
                <a:lnTo>
                  <a:pt x="81406" y="88588"/>
                </a:lnTo>
                <a:lnTo>
                  <a:pt x="219958" y="115081"/>
                </a:lnTo>
                <a:lnTo>
                  <a:pt x="295116" y="88588"/>
                </a:lnTo>
                <a:close/>
              </a:path>
            </a:pathLst>
          </a:custGeom>
          <a:solidFill>
            <a:srgbClr val="4F81BC"/>
          </a:solidFill>
        </p:spPr>
        <p:txBody>
          <a:bodyPr wrap="square" lIns="0" tIns="0" rIns="0" bIns="0" rtlCol="0"/>
          <a:lstStyle/>
          <a:p>
            <a:endParaRPr sz="1050"/>
          </a:p>
        </p:txBody>
      </p:sp>
      <p:sp>
        <p:nvSpPr>
          <p:cNvPr id="14" name="object 14"/>
          <p:cNvSpPr/>
          <p:nvPr/>
        </p:nvSpPr>
        <p:spPr>
          <a:xfrm>
            <a:off x="1858518" y="1431036"/>
            <a:ext cx="2098548" cy="100355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3616452" y="1603629"/>
            <a:ext cx="340613" cy="57264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02954" y="1856013"/>
            <a:ext cx="54111" cy="66236"/>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1900523" y="1455135"/>
            <a:ext cx="2017871" cy="922496"/>
          </a:xfrm>
          <a:custGeom>
            <a:avLst/>
            <a:gdLst/>
            <a:ahLst/>
            <a:cxnLst/>
            <a:rect l="l" t="t" r="r" b="b"/>
            <a:pathLst>
              <a:path w="2690495" h="1229995">
                <a:moveTo>
                  <a:pt x="0" y="1010030"/>
                </a:moveTo>
                <a:lnTo>
                  <a:pt x="2299" y="985037"/>
                </a:lnTo>
                <a:lnTo>
                  <a:pt x="4468" y="960008"/>
                </a:lnTo>
                <a:lnTo>
                  <a:pt x="9994" y="910081"/>
                </a:lnTo>
                <a:lnTo>
                  <a:pt x="17452" y="880024"/>
                </a:lnTo>
                <a:lnTo>
                  <a:pt x="20002" y="870076"/>
                </a:lnTo>
                <a:lnTo>
                  <a:pt x="22580" y="857561"/>
                </a:lnTo>
                <a:lnTo>
                  <a:pt x="24947" y="845010"/>
                </a:lnTo>
                <a:lnTo>
                  <a:pt x="27340" y="832483"/>
                </a:lnTo>
                <a:lnTo>
                  <a:pt x="41824" y="770524"/>
                </a:lnTo>
                <a:lnTo>
                  <a:pt x="59994" y="710056"/>
                </a:lnTo>
                <a:lnTo>
                  <a:pt x="74885" y="679999"/>
                </a:lnTo>
                <a:lnTo>
                  <a:pt x="79997" y="670051"/>
                </a:lnTo>
                <a:lnTo>
                  <a:pt x="81762" y="707247"/>
                </a:lnTo>
                <a:lnTo>
                  <a:pt x="83289" y="740917"/>
                </a:lnTo>
                <a:lnTo>
                  <a:pt x="90670" y="771636"/>
                </a:lnTo>
                <a:lnTo>
                  <a:pt x="109994" y="799972"/>
                </a:lnTo>
                <a:lnTo>
                  <a:pt x="119342" y="808247"/>
                </a:lnTo>
                <a:lnTo>
                  <a:pt x="129416" y="815689"/>
                </a:lnTo>
                <a:lnTo>
                  <a:pt x="139780" y="822797"/>
                </a:lnTo>
                <a:lnTo>
                  <a:pt x="149999" y="830071"/>
                </a:lnTo>
                <a:lnTo>
                  <a:pt x="174556" y="822628"/>
                </a:lnTo>
                <a:lnTo>
                  <a:pt x="180517" y="818816"/>
                </a:lnTo>
                <a:lnTo>
                  <a:pt x="181221" y="808122"/>
                </a:lnTo>
                <a:lnTo>
                  <a:pt x="190004" y="780033"/>
                </a:lnTo>
                <a:lnTo>
                  <a:pt x="194440" y="772225"/>
                </a:lnTo>
                <a:lnTo>
                  <a:pt x="199948" y="765000"/>
                </a:lnTo>
                <a:lnTo>
                  <a:pt x="205485" y="757799"/>
                </a:lnTo>
                <a:lnTo>
                  <a:pt x="210007" y="750061"/>
                </a:lnTo>
                <a:lnTo>
                  <a:pt x="215805" y="735353"/>
                </a:lnTo>
                <a:lnTo>
                  <a:pt x="220716" y="720312"/>
                </a:lnTo>
                <a:lnTo>
                  <a:pt x="225269" y="705127"/>
                </a:lnTo>
                <a:lnTo>
                  <a:pt x="229997" y="689990"/>
                </a:lnTo>
                <a:lnTo>
                  <a:pt x="240004" y="660018"/>
                </a:lnTo>
                <a:lnTo>
                  <a:pt x="253689" y="697388"/>
                </a:lnTo>
                <a:lnTo>
                  <a:pt x="266712" y="731900"/>
                </a:lnTo>
                <a:lnTo>
                  <a:pt x="299974" y="799972"/>
                </a:lnTo>
                <a:lnTo>
                  <a:pt x="321883" y="835380"/>
                </a:lnTo>
                <a:lnTo>
                  <a:pt x="344471" y="870346"/>
                </a:lnTo>
                <a:lnTo>
                  <a:pt x="367321" y="905146"/>
                </a:lnTo>
                <a:lnTo>
                  <a:pt x="390017" y="940053"/>
                </a:lnTo>
                <a:lnTo>
                  <a:pt x="399428" y="952962"/>
                </a:lnTo>
                <a:lnTo>
                  <a:pt x="409781" y="965215"/>
                </a:lnTo>
                <a:lnTo>
                  <a:pt x="420252" y="977397"/>
                </a:lnTo>
                <a:lnTo>
                  <a:pt x="430022" y="990091"/>
                </a:lnTo>
                <a:lnTo>
                  <a:pt x="451961" y="1024653"/>
                </a:lnTo>
                <a:lnTo>
                  <a:pt x="457898" y="1037224"/>
                </a:lnTo>
                <a:lnTo>
                  <a:pt x="464883" y="1043723"/>
                </a:lnTo>
                <a:lnTo>
                  <a:pt x="489966" y="1060068"/>
                </a:lnTo>
                <a:lnTo>
                  <a:pt x="498008" y="1052921"/>
                </a:lnTo>
                <a:lnTo>
                  <a:pt x="506396" y="1046035"/>
                </a:lnTo>
                <a:lnTo>
                  <a:pt x="526446" y="1005554"/>
                </a:lnTo>
                <a:lnTo>
                  <a:pt x="527923" y="992699"/>
                </a:lnTo>
                <a:lnTo>
                  <a:pt x="529971" y="980058"/>
                </a:lnTo>
                <a:lnTo>
                  <a:pt x="537049" y="947433"/>
                </a:lnTo>
                <a:lnTo>
                  <a:pt x="544115" y="914796"/>
                </a:lnTo>
                <a:lnTo>
                  <a:pt x="551634" y="882278"/>
                </a:lnTo>
                <a:lnTo>
                  <a:pt x="560070" y="850010"/>
                </a:lnTo>
                <a:lnTo>
                  <a:pt x="569446" y="819810"/>
                </a:lnTo>
                <a:lnTo>
                  <a:pt x="579929" y="789955"/>
                </a:lnTo>
                <a:lnTo>
                  <a:pt x="590484" y="760124"/>
                </a:lnTo>
                <a:lnTo>
                  <a:pt x="600075" y="729995"/>
                </a:lnTo>
                <a:lnTo>
                  <a:pt x="605351" y="707550"/>
                </a:lnTo>
                <a:lnTo>
                  <a:pt x="609520" y="684831"/>
                </a:lnTo>
                <a:lnTo>
                  <a:pt x="613951" y="662183"/>
                </a:lnTo>
                <a:lnTo>
                  <a:pt x="620014" y="639952"/>
                </a:lnTo>
                <a:lnTo>
                  <a:pt x="628943" y="617063"/>
                </a:lnTo>
                <a:lnTo>
                  <a:pt x="639349" y="594756"/>
                </a:lnTo>
                <a:lnTo>
                  <a:pt x="650089" y="572569"/>
                </a:lnTo>
                <a:lnTo>
                  <a:pt x="660019" y="550036"/>
                </a:lnTo>
                <a:lnTo>
                  <a:pt x="675431" y="505120"/>
                </a:lnTo>
                <a:lnTo>
                  <a:pt x="683307" y="469106"/>
                </a:lnTo>
                <a:lnTo>
                  <a:pt x="685405" y="458926"/>
                </a:lnTo>
                <a:lnTo>
                  <a:pt x="689991" y="449960"/>
                </a:lnTo>
                <a:lnTo>
                  <a:pt x="696067" y="445394"/>
                </a:lnTo>
                <a:lnTo>
                  <a:pt x="703738" y="443150"/>
                </a:lnTo>
                <a:lnTo>
                  <a:pt x="712029" y="441834"/>
                </a:lnTo>
                <a:lnTo>
                  <a:pt x="719963" y="440054"/>
                </a:lnTo>
                <a:lnTo>
                  <a:pt x="730160" y="462444"/>
                </a:lnTo>
                <a:lnTo>
                  <a:pt x="740489" y="484774"/>
                </a:lnTo>
                <a:lnTo>
                  <a:pt x="750556" y="507224"/>
                </a:lnTo>
                <a:lnTo>
                  <a:pt x="777869" y="576427"/>
                </a:lnTo>
                <a:lnTo>
                  <a:pt x="799059" y="635106"/>
                </a:lnTo>
                <a:lnTo>
                  <a:pt x="808995" y="666626"/>
                </a:lnTo>
                <a:lnTo>
                  <a:pt x="812831" y="679132"/>
                </a:lnTo>
                <a:lnTo>
                  <a:pt x="834625" y="736911"/>
                </a:lnTo>
                <a:lnTo>
                  <a:pt x="849435" y="772166"/>
                </a:lnTo>
                <a:lnTo>
                  <a:pt x="870077" y="820038"/>
                </a:lnTo>
                <a:lnTo>
                  <a:pt x="889746" y="860139"/>
                </a:lnTo>
                <a:lnTo>
                  <a:pt x="900134" y="879975"/>
                </a:lnTo>
                <a:lnTo>
                  <a:pt x="910082" y="900048"/>
                </a:lnTo>
                <a:lnTo>
                  <a:pt x="917783" y="917430"/>
                </a:lnTo>
                <a:lnTo>
                  <a:pt x="925115" y="934989"/>
                </a:lnTo>
                <a:lnTo>
                  <a:pt x="932424" y="952573"/>
                </a:lnTo>
                <a:lnTo>
                  <a:pt x="940054" y="970025"/>
                </a:lnTo>
                <a:lnTo>
                  <a:pt x="944919" y="980080"/>
                </a:lnTo>
                <a:lnTo>
                  <a:pt x="950118" y="989980"/>
                </a:lnTo>
                <a:lnTo>
                  <a:pt x="955270" y="999904"/>
                </a:lnTo>
                <a:lnTo>
                  <a:pt x="959993" y="1010030"/>
                </a:lnTo>
                <a:lnTo>
                  <a:pt x="962275" y="1017750"/>
                </a:lnTo>
                <a:lnTo>
                  <a:pt x="963771" y="1025874"/>
                </a:lnTo>
                <a:lnTo>
                  <a:pt x="965886" y="1033569"/>
                </a:lnTo>
                <a:lnTo>
                  <a:pt x="970026" y="1040002"/>
                </a:lnTo>
                <a:lnTo>
                  <a:pt x="976459" y="1044267"/>
                </a:lnTo>
                <a:lnTo>
                  <a:pt x="984059" y="1046591"/>
                </a:lnTo>
                <a:lnTo>
                  <a:pt x="992135" y="1048129"/>
                </a:lnTo>
                <a:lnTo>
                  <a:pt x="999997" y="1050035"/>
                </a:lnTo>
                <a:lnTo>
                  <a:pt x="1012852" y="1037859"/>
                </a:lnTo>
                <a:lnTo>
                  <a:pt x="1025969" y="1025874"/>
                </a:lnTo>
                <a:lnTo>
                  <a:pt x="1038609" y="1013459"/>
                </a:lnTo>
                <a:lnTo>
                  <a:pt x="1050036" y="999997"/>
                </a:lnTo>
                <a:lnTo>
                  <a:pt x="1053693" y="993136"/>
                </a:lnTo>
                <a:lnTo>
                  <a:pt x="1055862" y="985488"/>
                </a:lnTo>
                <a:lnTo>
                  <a:pt x="1057626" y="977602"/>
                </a:lnTo>
                <a:lnTo>
                  <a:pt x="1060069" y="970025"/>
                </a:lnTo>
                <a:lnTo>
                  <a:pt x="1064827" y="959917"/>
                </a:lnTo>
                <a:lnTo>
                  <a:pt x="1070038" y="950023"/>
                </a:lnTo>
                <a:lnTo>
                  <a:pt x="1075249" y="940129"/>
                </a:lnTo>
                <a:lnTo>
                  <a:pt x="1080008" y="930020"/>
                </a:lnTo>
                <a:lnTo>
                  <a:pt x="1082522" y="922498"/>
                </a:lnTo>
                <a:lnTo>
                  <a:pt x="1084405" y="914701"/>
                </a:lnTo>
                <a:lnTo>
                  <a:pt x="1086598" y="907071"/>
                </a:lnTo>
                <a:lnTo>
                  <a:pt x="1090041" y="900048"/>
                </a:lnTo>
                <a:lnTo>
                  <a:pt x="1096635" y="891776"/>
                </a:lnTo>
                <a:lnTo>
                  <a:pt x="1104217" y="884348"/>
                </a:lnTo>
                <a:lnTo>
                  <a:pt x="1112204" y="877278"/>
                </a:lnTo>
                <a:lnTo>
                  <a:pt x="1120013" y="870076"/>
                </a:lnTo>
                <a:lnTo>
                  <a:pt x="1122116" y="882661"/>
                </a:lnTo>
                <a:lnTo>
                  <a:pt x="1123981" y="895318"/>
                </a:lnTo>
                <a:lnTo>
                  <a:pt x="1126370" y="907831"/>
                </a:lnTo>
                <a:lnTo>
                  <a:pt x="1130046" y="919987"/>
                </a:lnTo>
                <a:lnTo>
                  <a:pt x="1139475" y="940258"/>
                </a:lnTo>
                <a:lnTo>
                  <a:pt x="1150524" y="959850"/>
                </a:lnTo>
                <a:lnTo>
                  <a:pt x="1161335" y="979513"/>
                </a:lnTo>
                <a:lnTo>
                  <a:pt x="1170051" y="999997"/>
                </a:lnTo>
                <a:lnTo>
                  <a:pt x="1176895" y="1021385"/>
                </a:lnTo>
                <a:lnTo>
                  <a:pt x="1180512" y="1030985"/>
                </a:lnTo>
                <a:lnTo>
                  <a:pt x="1186392" y="1040110"/>
                </a:lnTo>
                <a:lnTo>
                  <a:pt x="1200023" y="1060068"/>
                </a:lnTo>
                <a:lnTo>
                  <a:pt x="1207742" y="1055290"/>
                </a:lnTo>
                <a:lnTo>
                  <a:pt x="1215580" y="1050702"/>
                </a:lnTo>
                <a:lnTo>
                  <a:pt x="1223133" y="1045781"/>
                </a:lnTo>
                <a:lnTo>
                  <a:pt x="1229995" y="1040002"/>
                </a:lnTo>
                <a:lnTo>
                  <a:pt x="1237341" y="1029001"/>
                </a:lnTo>
                <a:lnTo>
                  <a:pt x="1243234" y="1016190"/>
                </a:lnTo>
                <a:lnTo>
                  <a:pt x="1250033" y="1005284"/>
                </a:lnTo>
                <a:lnTo>
                  <a:pt x="1260094" y="999997"/>
                </a:lnTo>
                <a:lnTo>
                  <a:pt x="1278350" y="1002218"/>
                </a:lnTo>
                <a:lnTo>
                  <a:pt x="1295749" y="1010332"/>
                </a:lnTo>
                <a:lnTo>
                  <a:pt x="1312814" y="1020804"/>
                </a:lnTo>
                <a:lnTo>
                  <a:pt x="1330071" y="1030096"/>
                </a:lnTo>
                <a:lnTo>
                  <a:pt x="1337397" y="1037673"/>
                </a:lnTo>
                <a:lnTo>
                  <a:pt x="1344676" y="1045368"/>
                </a:lnTo>
                <a:lnTo>
                  <a:pt x="1352145" y="1052921"/>
                </a:lnTo>
                <a:lnTo>
                  <a:pt x="1360043" y="1060068"/>
                </a:lnTo>
                <a:lnTo>
                  <a:pt x="1367440" y="1065202"/>
                </a:lnTo>
                <a:lnTo>
                  <a:pt x="1375314" y="1069705"/>
                </a:lnTo>
                <a:lnTo>
                  <a:pt x="1383045" y="1074374"/>
                </a:lnTo>
                <a:lnTo>
                  <a:pt x="1390015" y="1080007"/>
                </a:lnTo>
                <a:lnTo>
                  <a:pt x="1408691" y="1102600"/>
                </a:lnTo>
                <a:lnTo>
                  <a:pt x="1410081" y="1109678"/>
                </a:lnTo>
                <a:lnTo>
                  <a:pt x="1413946" y="1111922"/>
                </a:lnTo>
                <a:lnTo>
                  <a:pt x="1440053" y="1120012"/>
                </a:lnTo>
                <a:lnTo>
                  <a:pt x="1444847" y="1112365"/>
                </a:lnTo>
                <a:lnTo>
                  <a:pt x="1449546" y="1104645"/>
                </a:lnTo>
                <a:lnTo>
                  <a:pt x="1454483" y="1097117"/>
                </a:lnTo>
                <a:lnTo>
                  <a:pt x="1490868" y="1058354"/>
                </a:lnTo>
                <a:lnTo>
                  <a:pt x="1510030" y="1040002"/>
                </a:lnTo>
                <a:lnTo>
                  <a:pt x="1546465" y="1053720"/>
                </a:lnTo>
                <a:lnTo>
                  <a:pt x="1559627" y="1059609"/>
                </a:lnTo>
                <a:lnTo>
                  <a:pt x="1562571" y="1067645"/>
                </a:lnTo>
                <a:lnTo>
                  <a:pt x="1568356" y="1087799"/>
                </a:lnTo>
                <a:lnTo>
                  <a:pt x="1590040" y="1130045"/>
                </a:lnTo>
                <a:lnTo>
                  <a:pt x="1596509" y="1138300"/>
                </a:lnTo>
                <a:lnTo>
                  <a:pt x="1604359" y="1145508"/>
                </a:lnTo>
                <a:lnTo>
                  <a:pt x="1612542" y="1152477"/>
                </a:lnTo>
                <a:lnTo>
                  <a:pt x="1620012" y="1160017"/>
                </a:lnTo>
                <a:lnTo>
                  <a:pt x="1625433" y="1167237"/>
                </a:lnTo>
                <a:lnTo>
                  <a:pt x="1630330" y="1174813"/>
                </a:lnTo>
                <a:lnTo>
                  <a:pt x="1635085" y="1182485"/>
                </a:lnTo>
                <a:lnTo>
                  <a:pt x="1640077" y="1189989"/>
                </a:lnTo>
                <a:lnTo>
                  <a:pt x="1647422" y="1200098"/>
                </a:lnTo>
                <a:lnTo>
                  <a:pt x="1654921" y="1210087"/>
                </a:lnTo>
                <a:lnTo>
                  <a:pt x="1662491" y="1220029"/>
                </a:lnTo>
                <a:lnTo>
                  <a:pt x="1670050" y="1229994"/>
                </a:lnTo>
                <a:lnTo>
                  <a:pt x="1680354" y="1228179"/>
                </a:lnTo>
                <a:lnTo>
                  <a:pt x="1690862" y="1226804"/>
                </a:lnTo>
                <a:lnTo>
                  <a:pt x="1700964" y="1224547"/>
                </a:lnTo>
                <a:lnTo>
                  <a:pt x="1710055" y="1220088"/>
                </a:lnTo>
                <a:lnTo>
                  <a:pt x="1719113" y="1211623"/>
                </a:lnTo>
                <a:lnTo>
                  <a:pt x="1726517" y="1201515"/>
                </a:lnTo>
                <a:lnTo>
                  <a:pt x="1733182" y="1190692"/>
                </a:lnTo>
                <a:lnTo>
                  <a:pt x="1740027" y="1180083"/>
                </a:lnTo>
                <a:lnTo>
                  <a:pt x="1756243" y="1156807"/>
                </a:lnTo>
                <a:lnTo>
                  <a:pt x="1760505" y="1148746"/>
                </a:lnTo>
                <a:lnTo>
                  <a:pt x="1764530" y="1138828"/>
                </a:lnTo>
                <a:lnTo>
                  <a:pt x="1780032" y="1109979"/>
                </a:lnTo>
                <a:lnTo>
                  <a:pt x="1784738" y="1102314"/>
                </a:lnTo>
                <a:lnTo>
                  <a:pt x="1789779" y="1094851"/>
                </a:lnTo>
                <a:lnTo>
                  <a:pt x="1794962" y="1087459"/>
                </a:lnTo>
                <a:lnTo>
                  <a:pt x="1800098" y="1080007"/>
                </a:lnTo>
                <a:lnTo>
                  <a:pt x="1808355" y="1105251"/>
                </a:lnTo>
                <a:lnTo>
                  <a:pt x="1810284" y="1110201"/>
                </a:lnTo>
                <a:lnTo>
                  <a:pt x="1812085" y="1110530"/>
                </a:lnTo>
                <a:lnTo>
                  <a:pt x="1819958" y="1121911"/>
                </a:lnTo>
                <a:lnTo>
                  <a:pt x="1840102" y="1160017"/>
                </a:lnTo>
                <a:lnTo>
                  <a:pt x="1843168" y="1167272"/>
                </a:lnTo>
                <a:lnTo>
                  <a:pt x="1845579" y="1174813"/>
                </a:lnTo>
                <a:lnTo>
                  <a:pt x="1847728" y="1182449"/>
                </a:lnTo>
                <a:lnTo>
                  <a:pt x="1850008" y="1189989"/>
                </a:lnTo>
                <a:lnTo>
                  <a:pt x="1873436" y="1186820"/>
                </a:lnTo>
                <a:lnTo>
                  <a:pt x="1897411" y="1184830"/>
                </a:lnTo>
                <a:lnTo>
                  <a:pt x="1920196" y="1180435"/>
                </a:lnTo>
                <a:lnTo>
                  <a:pt x="1940052" y="1170050"/>
                </a:lnTo>
                <a:lnTo>
                  <a:pt x="1950025" y="1155866"/>
                </a:lnTo>
                <a:lnTo>
                  <a:pt x="1954212" y="1137919"/>
                </a:lnTo>
                <a:lnTo>
                  <a:pt x="1956304" y="1118544"/>
                </a:lnTo>
                <a:lnTo>
                  <a:pt x="1959991" y="1100073"/>
                </a:lnTo>
                <a:lnTo>
                  <a:pt x="1964590" y="1087415"/>
                </a:lnTo>
                <a:lnTo>
                  <a:pt x="1969643" y="1074912"/>
                </a:lnTo>
                <a:lnTo>
                  <a:pt x="1974885" y="1062480"/>
                </a:lnTo>
                <a:lnTo>
                  <a:pt x="1980057" y="1050035"/>
                </a:lnTo>
                <a:lnTo>
                  <a:pt x="1982374" y="1037502"/>
                </a:lnTo>
                <a:lnTo>
                  <a:pt x="1984597" y="1024921"/>
                </a:lnTo>
                <a:lnTo>
                  <a:pt x="1987057" y="1012388"/>
                </a:lnTo>
                <a:lnTo>
                  <a:pt x="1990089" y="999997"/>
                </a:lnTo>
                <a:lnTo>
                  <a:pt x="1994794" y="984934"/>
                </a:lnTo>
                <a:lnTo>
                  <a:pt x="2000202" y="970073"/>
                </a:lnTo>
                <a:lnTo>
                  <a:pt x="2005538" y="955188"/>
                </a:lnTo>
                <a:lnTo>
                  <a:pt x="2010029" y="940053"/>
                </a:lnTo>
                <a:lnTo>
                  <a:pt x="2013168" y="925167"/>
                </a:lnTo>
                <a:lnTo>
                  <a:pt x="2015521" y="910113"/>
                </a:lnTo>
                <a:lnTo>
                  <a:pt x="2017637" y="895012"/>
                </a:lnTo>
                <a:lnTo>
                  <a:pt x="2020062" y="879982"/>
                </a:lnTo>
                <a:lnTo>
                  <a:pt x="2027177" y="840656"/>
                </a:lnTo>
                <a:lnTo>
                  <a:pt x="2029269" y="831310"/>
                </a:lnTo>
                <a:lnTo>
                  <a:pt x="2031742" y="826297"/>
                </a:lnTo>
                <a:lnTo>
                  <a:pt x="2040001" y="799972"/>
                </a:lnTo>
                <a:lnTo>
                  <a:pt x="2042318" y="789882"/>
                </a:lnTo>
                <a:lnTo>
                  <a:pt x="2044160" y="779637"/>
                </a:lnTo>
                <a:lnTo>
                  <a:pt x="2046430" y="769558"/>
                </a:lnTo>
                <a:lnTo>
                  <a:pt x="2050033" y="759967"/>
                </a:lnTo>
                <a:lnTo>
                  <a:pt x="2059674" y="748127"/>
                </a:lnTo>
                <a:lnTo>
                  <a:pt x="2073624" y="737536"/>
                </a:lnTo>
                <a:lnTo>
                  <a:pt x="2088288" y="728160"/>
                </a:lnTo>
                <a:lnTo>
                  <a:pt x="2100072" y="719962"/>
                </a:lnTo>
                <a:lnTo>
                  <a:pt x="2107469" y="712225"/>
                </a:lnTo>
                <a:lnTo>
                  <a:pt x="2114200" y="703595"/>
                </a:lnTo>
                <a:lnTo>
                  <a:pt x="2121360" y="695656"/>
                </a:lnTo>
                <a:lnTo>
                  <a:pt x="2130044" y="689990"/>
                </a:lnTo>
                <a:lnTo>
                  <a:pt x="2146925" y="685208"/>
                </a:lnTo>
                <a:lnTo>
                  <a:pt x="2164508" y="682974"/>
                </a:lnTo>
                <a:lnTo>
                  <a:pt x="2182354" y="681739"/>
                </a:lnTo>
                <a:lnTo>
                  <a:pt x="2200021" y="679957"/>
                </a:lnTo>
                <a:lnTo>
                  <a:pt x="2251063" y="664027"/>
                </a:lnTo>
                <a:lnTo>
                  <a:pt x="2305002" y="654669"/>
                </a:lnTo>
                <a:lnTo>
                  <a:pt x="2322558" y="652357"/>
                </a:lnTo>
                <a:lnTo>
                  <a:pt x="2340102" y="649985"/>
                </a:lnTo>
                <a:lnTo>
                  <a:pt x="2368480" y="641342"/>
                </a:lnTo>
                <a:lnTo>
                  <a:pt x="2370058" y="639984"/>
                </a:lnTo>
                <a:lnTo>
                  <a:pt x="2366658" y="633626"/>
                </a:lnTo>
                <a:lnTo>
                  <a:pt x="2380107" y="609980"/>
                </a:lnTo>
                <a:lnTo>
                  <a:pt x="2386540" y="603829"/>
                </a:lnTo>
                <a:lnTo>
                  <a:pt x="2394140" y="598963"/>
                </a:lnTo>
                <a:lnTo>
                  <a:pt x="2402216" y="594621"/>
                </a:lnTo>
                <a:lnTo>
                  <a:pt x="2410079" y="590041"/>
                </a:lnTo>
                <a:lnTo>
                  <a:pt x="2412450" y="577472"/>
                </a:lnTo>
                <a:lnTo>
                  <a:pt x="2414762" y="564927"/>
                </a:lnTo>
                <a:lnTo>
                  <a:pt x="2417240" y="552430"/>
                </a:lnTo>
                <a:lnTo>
                  <a:pt x="2420112" y="540003"/>
                </a:lnTo>
                <a:lnTo>
                  <a:pt x="2425049" y="522497"/>
                </a:lnTo>
                <a:lnTo>
                  <a:pt x="2430557" y="505110"/>
                </a:lnTo>
                <a:lnTo>
                  <a:pt x="2435828" y="487676"/>
                </a:lnTo>
                <a:lnTo>
                  <a:pt x="2440051" y="470026"/>
                </a:lnTo>
                <a:lnTo>
                  <a:pt x="2445561" y="435084"/>
                </a:lnTo>
                <a:lnTo>
                  <a:pt x="2449750" y="399938"/>
                </a:lnTo>
                <a:lnTo>
                  <a:pt x="2454106" y="364817"/>
                </a:lnTo>
                <a:lnTo>
                  <a:pt x="2463768" y="317057"/>
                </a:lnTo>
                <a:lnTo>
                  <a:pt x="2480056" y="280034"/>
                </a:lnTo>
                <a:lnTo>
                  <a:pt x="2505852" y="230520"/>
                </a:lnTo>
                <a:lnTo>
                  <a:pt x="2540127" y="179958"/>
                </a:lnTo>
                <a:lnTo>
                  <a:pt x="2580005" y="120014"/>
                </a:lnTo>
                <a:lnTo>
                  <a:pt x="2582126" y="112275"/>
                </a:lnTo>
                <a:lnTo>
                  <a:pt x="2583926" y="104393"/>
                </a:lnTo>
                <a:lnTo>
                  <a:pt x="2586273" y="96797"/>
                </a:lnTo>
                <a:lnTo>
                  <a:pt x="2590038" y="89915"/>
                </a:lnTo>
                <a:lnTo>
                  <a:pt x="2594483" y="83946"/>
                </a:lnTo>
                <a:lnTo>
                  <a:pt x="2603373" y="83311"/>
                </a:lnTo>
                <a:lnTo>
                  <a:pt x="2610104" y="80009"/>
                </a:lnTo>
                <a:lnTo>
                  <a:pt x="2690114" y="0"/>
                </a:lnTo>
              </a:path>
            </a:pathLst>
          </a:custGeom>
          <a:ln w="25400">
            <a:solidFill>
              <a:srgbClr val="4F81BC"/>
            </a:solidFill>
          </a:ln>
        </p:spPr>
        <p:txBody>
          <a:bodyPr wrap="square" lIns="0" tIns="0" rIns="0" bIns="0" rtlCol="0"/>
          <a:lstStyle/>
          <a:p>
            <a:endParaRPr sz="1050"/>
          </a:p>
        </p:txBody>
      </p:sp>
      <p:sp>
        <p:nvSpPr>
          <p:cNvPr id="18" name="object 18"/>
          <p:cNvSpPr/>
          <p:nvPr/>
        </p:nvSpPr>
        <p:spPr>
          <a:xfrm>
            <a:off x="1928422" y="1764430"/>
            <a:ext cx="0" cy="718661"/>
          </a:xfrm>
          <a:custGeom>
            <a:avLst/>
            <a:gdLst/>
            <a:ahLst/>
            <a:cxnLst/>
            <a:rect l="l" t="t" r="r" b="b"/>
            <a:pathLst>
              <a:path h="958214">
                <a:moveTo>
                  <a:pt x="0" y="0"/>
                </a:moveTo>
                <a:lnTo>
                  <a:pt x="0" y="957681"/>
                </a:lnTo>
              </a:path>
            </a:pathLst>
          </a:custGeom>
          <a:ln w="74396">
            <a:solidFill>
              <a:srgbClr val="8063A1"/>
            </a:solidFill>
          </a:ln>
        </p:spPr>
        <p:txBody>
          <a:bodyPr wrap="square" lIns="0" tIns="0" rIns="0" bIns="0" rtlCol="0"/>
          <a:lstStyle/>
          <a:p>
            <a:endParaRPr sz="1050"/>
          </a:p>
        </p:txBody>
      </p:sp>
      <p:sp>
        <p:nvSpPr>
          <p:cNvPr id="19" name="object 19"/>
          <p:cNvSpPr/>
          <p:nvPr/>
        </p:nvSpPr>
        <p:spPr>
          <a:xfrm>
            <a:off x="1900522" y="1764430"/>
            <a:ext cx="56198" cy="718661"/>
          </a:xfrm>
          <a:custGeom>
            <a:avLst/>
            <a:gdLst/>
            <a:ahLst/>
            <a:cxnLst/>
            <a:rect l="l" t="t" r="r" b="b"/>
            <a:pathLst>
              <a:path w="74930" h="958214">
                <a:moveTo>
                  <a:pt x="0" y="957681"/>
                </a:moveTo>
                <a:lnTo>
                  <a:pt x="74396" y="957681"/>
                </a:lnTo>
                <a:lnTo>
                  <a:pt x="74396" y="0"/>
                </a:lnTo>
                <a:lnTo>
                  <a:pt x="0" y="0"/>
                </a:lnTo>
                <a:lnTo>
                  <a:pt x="0" y="957681"/>
                </a:lnTo>
                <a:close/>
              </a:path>
            </a:pathLst>
          </a:custGeom>
          <a:ln w="25400">
            <a:solidFill>
              <a:srgbClr val="5C4676"/>
            </a:solidFill>
          </a:ln>
        </p:spPr>
        <p:txBody>
          <a:bodyPr wrap="square" lIns="0" tIns="0" rIns="0" bIns="0" rtlCol="0"/>
          <a:lstStyle/>
          <a:p>
            <a:endParaRPr sz="1050"/>
          </a:p>
        </p:txBody>
      </p:sp>
      <p:sp>
        <p:nvSpPr>
          <p:cNvPr id="20" name="object 20"/>
          <p:cNvSpPr/>
          <p:nvPr/>
        </p:nvSpPr>
        <p:spPr>
          <a:xfrm>
            <a:off x="2318471" y="1875149"/>
            <a:ext cx="0" cy="607695"/>
          </a:xfrm>
          <a:custGeom>
            <a:avLst/>
            <a:gdLst/>
            <a:ahLst/>
            <a:cxnLst/>
            <a:rect l="l" t="t" r="r" b="b"/>
            <a:pathLst>
              <a:path h="810260">
                <a:moveTo>
                  <a:pt x="0" y="0"/>
                </a:moveTo>
                <a:lnTo>
                  <a:pt x="0" y="810056"/>
                </a:lnTo>
              </a:path>
            </a:pathLst>
          </a:custGeom>
          <a:ln w="74396">
            <a:solidFill>
              <a:srgbClr val="8063A1"/>
            </a:solidFill>
          </a:ln>
        </p:spPr>
        <p:txBody>
          <a:bodyPr wrap="square" lIns="0" tIns="0" rIns="0" bIns="0" rtlCol="0"/>
          <a:lstStyle/>
          <a:p>
            <a:endParaRPr sz="1050"/>
          </a:p>
        </p:txBody>
      </p:sp>
      <p:sp>
        <p:nvSpPr>
          <p:cNvPr id="21" name="object 21"/>
          <p:cNvSpPr/>
          <p:nvPr/>
        </p:nvSpPr>
        <p:spPr>
          <a:xfrm>
            <a:off x="2290571" y="1875149"/>
            <a:ext cx="56198" cy="607695"/>
          </a:xfrm>
          <a:custGeom>
            <a:avLst/>
            <a:gdLst/>
            <a:ahLst/>
            <a:cxnLst/>
            <a:rect l="l" t="t" r="r" b="b"/>
            <a:pathLst>
              <a:path w="74930" h="810260">
                <a:moveTo>
                  <a:pt x="0" y="810056"/>
                </a:moveTo>
                <a:lnTo>
                  <a:pt x="74396" y="810056"/>
                </a:lnTo>
                <a:lnTo>
                  <a:pt x="74396" y="0"/>
                </a:lnTo>
                <a:lnTo>
                  <a:pt x="0" y="0"/>
                </a:lnTo>
                <a:lnTo>
                  <a:pt x="0" y="810056"/>
                </a:lnTo>
                <a:close/>
              </a:path>
            </a:pathLst>
          </a:custGeom>
          <a:ln w="25400">
            <a:solidFill>
              <a:srgbClr val="5C4676"/>
            </a:solidFill>
          </a:ln>
        </p:spPr>
        <p:txBody>
          <a:bodyPr wrap="square" lIns="0" tIns="0" rIns="0" bIns="0" rtlCol="0"/>
          <a:lstStyle/>
          <a:p>
            <a:endParaRPr sz="1050"/>
          </a:p>
        </p:txBody>
      </p:sp>
      <p:sp>
        <p:nvSpPr>
          <p:cNvPr id="22" name="object 22"/>
          <p:cNvSpPr/>
          <p:nvPr/>
        </p:nvSpPr>
        <p:spPr>
          <a:xfrm>
            <a:off x="2665276" y="1650158"/>
            <a:ext cx="0" cy="840105"/>
          </a:xfrm>
          <a:custGeom>
            <a:avLst/>
            <a:gdLst/>
            <a:ahLst/>
            <a:cxnLst/>
            <a:rect l="l" t="t" r="r" b="b"/>
            <a:pathLst>
              <a:path h="1120139">
                <a:moveTo>
                  <a:pt x="0" y="0"/>
                </a:moveTo>
                <a:lnTo>
                  <a:pt x="0" y="1120076"/>
                </a:lnTo>
              </a:path>
            </a:pathLst>
          </a:custGeom>
          <a:ln w="74396">
            <a:solidFill>
              <a:srgbClr val="8063A1"/>
            </a:solidFill>
          </a:ln>
        </p:spPr>
        <p:txBody>
          <a:bodyPr wrap="square" lIns="0" tIns="0" rIns="0" bIns="0" rtlCol="0"/>
          <a:lstStyle/>
          <a:p>
            <a:endParaRPr sz="1050"/>
          </a:p>
        </p:txBody>
      </p:sp>
      <p:sp>
        <p:nvSpPr>
          <p:cNvPr id="23" name="object 23"/>
          <p:cNvSpPr/>
          <p:nvPr/>
        </p:nvSpPr>
        <p:spPr>
          <a:xfrm>
            <a:off x="2637376" y="1650158"/>
            <a:ext cx="56198" cy="840105"/>
          </a:xfrm>
          <a:custGeom>
            <a:avLst/>
            <a:gdLst/>
            <a:ahLst/>
            <a:cxnLst/>
            <a:rect l="l" t="t" r="r" b="b"/>
            <a:pathLst>
              <a:path w="74930" h="1120139">
                <a:moveTo>
                  <a:pt x="0" y="1120076"/>
                </a:moveTo>
                <a:lnTo>
                  <a:pt x="74396" y="1120076"/>
                </a:lnTo>
                <a:lnTo>
                  <a:pt x="74396" y="0"/>
                </a:lnTo>
                <a:lnTo>
                  <a:pt x="0" y="0"/>
                </a:lnTo>
                <a:lnTo>
                  <a:pt x="0" y="1120076"/>
                </a:lnTo>
                <a:close/>
              </a:path>
            </a:pathLst>
          </a:custGeom>
          <a:ln w="25400">
            <a:solidFill>
              <a:srgbClr val="5C4676"/>
            </a:solidFill>
          </a:ln>
        </p:spPr>
        <p:txBody>
          <a:bodyPr wrap="square" lIns="0" tIns="0" rIns="0" bIns="0" rtlCol="0"/>
          <a:lstStyle/>
          <a:p>
            <a:endParaRPr sz="1050"/>
          </a:p>
        </p:txBody>
      </p:sp>
      <p:sp>
        <p:nvSpPr>
          <p:cNvPr id="24" name="object 24"/>
          <p:cNvSpPr/>
          <p:nvPr/>
        </p:nvSpPr>
        <p:spPr>
          <a:xfrm>
            <a:off x="3003318" y="1957654"/>
            <a:ext cx="0" cy="525304"/>
          </a:xfrm>
          <a:custGeom>
            <a:avLst/>
            <a:gdLst/>
            <a:ahLst/>
            <a:cxnLst/>
            <a:rect l="l" t="t" r="r" b="b"/>
            <a:pathLst>
              <a:path h="700404">
                <a:moveTo>
                  <a:pt x="0" y="0"/>
                </a:moveTo>
                <a:lnTo>
                  <a:pt x="0" y="700049"/>
                </a:lnTo>
              </a:path>
            </a:pathLst>
          </a:custGeom>
          <a:ln w="74396">
            <a:solidFill>
              <a:srgbClr val="8063A1"/>
            </a:solidFill>
          </a:ln>
        </p:spPr>
        <p:txBody>
          <a:bodyPr wrap="square" lIns="0" tIns="0" rIns="0" bIns="0" rtlCol="0"/>
          <a:lstStyle/>
          <a:p>
            <a:endParaRPr sz="1050"/>
          </a:p>
        </p:txBody>
      </p:sp>
      <p:sp>
        <p:nvSpPr>
          <p:cNvPr id="25" name="object 25"/>
          <p:cNvSpPr/>
          <p:nvPr/>
        </p:nvSpPr>
        <p:spPr>
          <a:xfrm>
            <a:off x="2975419" y="1957654"/>
            <a:ext cx="56198" cy="525304"/>
          </a:xfrm>
          <a:custGeom>
            <a:avLst/>
            <a:gdLst/>
            <a:ahLst/>
            <a:cxnLst/>
            <a:rect l="l" t="t" r="r" b="b"/>
            <a:pathLst>
              <a:path w="74930" h="700404">
                <a:moveTo>
                  <a:pt x="0" y="700049"/>
                </a:moveTo>
                <a:lnTo>
                  <a:pt x="74396" y="700049"/>
                </a:lnTo>
                <a:lnTo>
                  <a:pt x="74396" y="0"/>
                </a:lnTo>
                <a:lnTo>
                  <a:pt x="0" y="0"/>
                </a:lnTo>
                <a:lnTo>
                  <a:pt x="0" y="700049"/>
                </a:lnTo>
                <a:close/>
              </a:path>
            </a:pathLst>
          </a:custGeom>
          <a:ln w="25400">
            <a:solidFill>
              <a:srgbClr val="5C4676"/>
            </a:solidFill>
          </a:ln>
        </p:spPr>
        <p:txBody>
          <a:bodyPr wrap="square" lIns="0" tIns="0" rIns="0" bIns="0" rtlCol="0"/>
          <a:lstStyle/>
          <a:p>
            <a:endParaRPr sz="1050"/>
          </a:p>
        </p:txBody>
      </p:sp>
      <p:sp>
        <p:nvSpPr>
          <p:cNvPr id="26" name="object 26"/>
          <p:cNvSpPr/>
          <p:nvPr/>
        </p:nvSpPr>
        <p:spPr>
          <a:xfrm>
            <a:off x="3393367" y="2249176"/>
            <a:ext cx="0" cy="233839"/>
          </a:xfrm>
          <a:custGeom>
            <a:avLst/>
            <a:gdLst/>
            <a:ahLst/>
            <a:cxnLst/>
            <a:rect l="l" t="t" r="r" b="b"/>
            <a:pathLst>
              <a:path h="311785">
                <a:moveTo>
                  <a:pt x="0" y="0"/>
                </a:moveTo>
                <a:lnTo>
                  <a:pt x="0" y="311353"/>
                </a:lnTo>
              </a:path>
            </a:pathLst>
          </a:custGeom>
          <a:ln w="74396">
            <a:solidFill>
              <a:srgbClr val="8063A1"/>
            </a:solidFill>
          </a:ln>
        </p:spPr>
        <p:txBody>
          <a:bodyPr wrap="square" lIns="0" tIns="0" rIns="0" bIns="0" rtlCol="0"/>
          <a:lstStyle/>
          <a:p>
            <a:endParaRPr sz="1050"/>
          </a:p>
        </p:txBody>
      </p:sp>
      <p:sp>
        <p:nvSpPr>
          <p:cNvPr id="27" name="object 27"/>
          <p:cNvSpPr/>
          <p:nvPr/>
        </p:nvSpPr>
        <p:spPr>
          <a:xfrm>
            <a:off x="3365468" y="2249176"/>
            <a:ext cx="56198" cy="233839"/>
          </a:xfrm>
          <a:custGeom>
            <a:avLst/>
            <a:gdLst/>
            <a:ahLst/>
            <a:cxnLst/>
            <a:rect l="l" t="t" r="r" b="b"/>
            <a:pathLst>
              <a:path w="74930" h="311785">
                <a:moveTo>
                  <a:pt x="0" y="311353"/>
                </a:moveTo>
                <a:lnTo>
                  <a:pt x="74396" y="311353"/>
                </a:lnTo>
                <a:lnTo>
                  <a:pt x="74396" y="0"/>
                </a:lnTo>
                <a:lnTo>
                  <a:pt x="0" y="0"/>
                </a:lnTo>
                <a:lnTo>
                  <a:pt x="0" y="311353"/>
                </a:lnTo>
                <a:close/>
              </a:path>
            </a:pathLst>
          </a:custGeom>
          <a:ln w="25400">
            <a:solidFill>
              <a:srgbClr val="5C4676"/>
            </a:solidFill>
          </a:ln>
        </p:spPr>
        <p:txBody>
          <a:bodyPr wrap="square" lIns="0" tIns="0" rIns="0" bIns="0" rtlCol="0"/>
          <a:lstStyle/>
          <a:p>
            <a:endParaRPr sz="1050"/>
          </a:p>
        </p:txBody>
      </p:sp>
      <p:sp>
        <p:nvSpPr>
          <p:cNvPr id="28" name="object 28"/>
          <p:cNvSpPr/>
          <p:nvPr/>
        </p:nvSpPr>
        <p:spPr>
          <a:xfrm>
            <a:off x="3740167" y="1875168"/>
            <a:ext cx="0" cy="615314"/>
          </a:xfrm>
          <a:custGeom>
            <a:avLst/>
            <a:gdLst/>
            <a:ahLst/>
            <a:cxnLst/>
            <a:rect l="l" t="t" r="r" b="b"/>
            <a:pathLst>
              <a:path h="820420">
                <a:moveTo>
                  <a:pt x="0" y="0"/>
                </a:moveTo>
                <a:lnTo>
                  <a:pt x="0" y="820064"/>
                </a:lnTo>
              </a:path>
            </a:pathLst>
          </a:custGeom>
          <a:ln w="74383">
            <a:solidFill>
              <a:srgbClr val="8063A1"/>
            </a:solidFill>
          </a:ln>
        </p:spPr>
        <p:txBody>
          <a:bodyPr wrap="square" lIns="0" tIns="0" rIns="0" bIns="0" rtlCol="0"/>
          <a:lstStyle/>
          <a:p>
            <a:endParaRPr sz="1050"/>
          </a:p>
        </p:txBody>
      </p:sp>
      <p:sp>
        <p:nvSpPr>
          <p:cNvPr id="29" name="object 29"/>
          <p:cNvSpPr/>
          <p:nvPr/>
        </p:nvSpPr>
        <p:spPr>
          <a:xfrm>
            <a:off x="3712273" y="1875168"/>
            <a:ext cx="56198" cy="615314"/>
          </a:xfrm>
          <a:custGeom>
            <a:avLst/>
            <a:gdLst/>
            <a:ahLst/>
            <a:cxnLst/>
            <a:rect l="l" t="t" r="r" b="b"/>
            <a:pathLst>
              <a:path w="74929" h="820420">
                <a:moveTo>
                  <a:pt x="0" y="820064"/>
                </a:moveTo>
                <a:lnTo>
                  <a:pt x="74383" y="820064"/>
                </a:lnTo>
                <a:lnTo>
                  <a:pt x="74383" y="0"/>
                </a:lnTo>
                <a:lnTo>
                  <a:pt x="0" y="0"/>
                </a:lnTo>
                <a:lnTo>
                  <a:pt x="0" y="820064"/>
                </a:lnTo>
                <a:close/>
              </a:path>
            </a:pathLst>
          </a:custGeom>
          <a:ln w="25400">
            <a:solidFill>
              <a:srgbClr val="5C4676"/>
            </a:solidFill>
          </a:ln>
        </p:spPr>
        <p:txBody>
          <a:bodyPr wrap="square" lIns="0" tIns="0" rIns="0" bIns="0" rtlCol="0"/>
          <a:lstStyle/>
          <a:p>
            <a:endParaRPr sz="1050"/>
          </a:p>
        </p:txBody>
      </p:sp>
      <p:sp>
        <p:nvSpPr>
          <p:cNvPr id="30" name="object 30"/>
          <p:cNvSpPr/>
          <p:nvPr/>
        </p:nvSpPr>
        <p:spPr>
          <a:xfrm>
            <a:off x="2012718" y="1950177"/>
            <a:ext cx="0" cy="540068"/>
          </a:xfrm>
          <a:custGeom>
            <a:avLst/>
            <a:gdLst/>
            <a:ahLst/>
            <a:cxnLst/>
            <a:rect l="l" t="t" r="r" b="b"/>
            <a:pathLst>
              <a:path h="720089">
                <a:moveTo>
                  <a:pt x="0" y="0"/>
                </a:moveTo>
                <a:lnTo>
                  <a:pt x="0" y="720051"/>
                </a:lnTo>
              </a:path>
            </a:pathLst>
          </a:custGeom>
          <a:ln w="74396">
            <a:solidFill>
              <a:srgbClr val="C0504D"/>
            </a:solidFill>
          </a:ln>
        </p:spPr>
        <p:txBody>
          <a:bodyPr wrap="square" lIns="0" tIns="0" rIns="0" bIns="0" rtlCol="0"/>
          <a:lstStyle/>
          <a:p>
            <a:endParaRPr sz="1050"/>
          </a:p>
        </p:txBody>
      </p:sp>
      <p:sp>
        <p:nvSpPr>
          <p:cNvPr id="31" name="object 31"/>
          <p:cNvSpPr/>
          <p:nvPr/>
        </p:nvSpPr>
        <p:spPr>
          <a:xfrm>
            <a:off x="1984819" y="1950177"/>
            <a:ext cx="56198" cy="540068"/>
          </a:xfrm>
          <a:custGeom>
            <a:avLst/>
            <a:gdLst/>
            <a:ahLst/>
            <a:cxnLst/>
            <a:rect l="l" t="t" r="r" b="b"/>
            <a:pathLst>
              <a:path w="74930" h="720089">
                <a:moveTo>
                  <a:pt x="0" y="720051"/>
                </a:moveTo>
                <a:lnTo>
                  <a:pt x="74396" y="720051"/>
                </a:lnTo>
                <a:lnTo>
                  <a:pt x="74396" y="0"/>
                </a:lnTo>
                <a:lnTo>
                  <a:pt x="0" y="0"/>
                </a:lnTo>
                <a:lnTo>
                  <a:pt x="0" y="720051"/>
                </a:lnTo>
                <a:close/>
              </a:path>
            </a:pathLst>
          </a:custGeom>
          <a:ln w="25400">
            <a:solidFill>
              <a:srgbClr val="8B3836"/>
            </a:solidFill>
          </a:ln>
        </p:spPr>
        <p:txBody>
          <a:bodyPr wrap="square" lIns="0" tIns="0" rIns="0" bIns="0" rtlCol="0"/>
          <a:lstStyle/>
          <a:p>
            <a:endParaRPr sz="1050"/>
          </a:p>
        </p:txBody>
      </p:sp>
      <p:sp>
        <p:nvSpPr>
          <p:cNvPr id="32" name="object 32"/>
          <p:cNvSpPr/>
          <p:nvPr/>
        </p:nvSpPr>
        <p:spPr>
          <a:xfrm>
            <a:off x="2402767" y="1764449"/>
            <a:ext cx="0" cy="725805"/>
          </a:xfrm>
          <a:custGeom>
            <a:avLst/>
            <a:gdLst/>
            <a:ahLst/>
            <a:cxnLst/>
            <a:rect l="l" t="t" r="r" b="b"/>
            <a:pathLst>
              <a:path h="967739">
                <a:moveTo>
                  <a:pt x="0" y="0"/>
                </a:moveTo>
                <a:lnTo>
                  <a:pt x="0" y="967689"/>
                </a:lnTo>
              </a:path>
            </a:pathLst>
          </a:custGeom>
          <a:ln w="74396">
            <a:solidFill>
              <a:srgbClr val="C0504D"/>
            </a:solidFill>
          </a:ln>
        </p:spPr>
        <p:txBody>
          <a:bodyPr wrap="square" lIns="0" tIns="0" rIns="0" bIns="0" rtlCol="0"/>
          <a:lstStyle/>
          <a:p>
            <a:endParaRPr sz="1050"/>
          </a:p>
        </p:txBody>
      </p:sp>
      <p:sp>
        <p:nvSpPr>
          <p:cNvPr id="33" name="object 33"/>
          <p:cNvSpPr/>
          <p:nvPr/>
        </p:nvSpPr>
        <p:spPr>
          <a:xfrm>
            <a:off x="2374868" y="1764449"/>
            <a:ext cx="56198" cy="725805"/>
          </a:xfrm>
          <a:custGeom>
            <a:avLst/>
            <a:gdLst/>
            <a:ahLst/>
            <a:cxnLst/>
            <a:rect l="l" t="t" r="r" b="b"/>
            <a:pathLst>
              <a:path w="74930" h="967739">
                <a:moveTo>
                  <a:pt x="0" y="967689"/>
                </a:moveTo>
                <a:lnTo>
                  <a:pt x="74396" y="967689"/>
                </a:lnTo>
                <a:lnTo>
                  <a:pt x="74396" y="0"/>
                </a:lnTo>
                <a:lnTo>
                  <a:pt x="0" y="0"/>
                </a:lnTo>
                <a:lnTo>
                  <a:pt x="0" y="967689"/>
                </a:lnTo>
                <a:close/>
              </a:path>
            </a:pathLst>
          </a:custGeom>
          <a:ln w="25400">
            <a:solidFill>
              <a:srgbClr val="8B3836"/>
            </a:solidFill>
          </a:ln>
        </p:spPr>
        <p:txBody>
          <a:bodyPr wrap="square" lIns="0" tIns="0" rIns="0" bIns="0" rtlCol="0"/>
          <a:lstStyle/>
          <a:p>
            <a:endParaRPr sz="1050"/>
          </a:p>
        </p:txBody>
      </p:sp>
      <p:sp>
        <p:nvSpPr>
          <p:cNvPr id="34" name="object 34"/>
          <p:cNvSpPr/>
          <p:nvPr/>
        </p:nvSpPr>
        <p:spPr>
          <a:xfrm>
            <a:off x="2749572" y="1875101"/>
            <a:ext cx="0" cy="622935"/>
          </a:xfrm>
          <a:custGeom>
            <a:avLst/>
            <a:gdLst/>
            <a:ahLst/>
            <a:cxnLst/>
            <a:rect l="l" t="t" r="r" b="b"/>
            <a:pathLst>
              <a:path h="830579">
                <a:moveTo>
                  <a:pt x="0" y="0"/>
                </a:moveTo>
                <a:lnTo>
                  <a:pt x="0" y="830059"/>
                </a:lnTo>
              </a:path>
            </a:pathLst>
          </a:custGeom>
          <a:ln w="74396">
            <a:solidFill>
              <a:srgbClr val="C0504D"/>
            </a:solidFill>
          </a:ln>
        </p:spPr>
        <p:txBody>
          <a:bodyPr wrap="square" lIns="0" tIns="0" rIns="0" bIns="0" rtlCol="0"/>
          <a:lstStyle/>
          <a:p>
            <a:endParaRPr sz="1050"/>
          </a:p>
        </p:txBody>
      </p:sp>
      <p:sp>
        <p:nvSpPr>
          <p:cNvPr id="35" name="object 35"/>
          <p:cNvSpPr/>
          <p:nvPr/>
        </p:nvSpPr>
        <p:spPr>
          <a:xfrm>
            <a:off x="2721673" y="1875101"/>
            <a:ext cx="56198" cy="622935"/>
          </a:xfrm>
          <a:custGeom>
            <a:avLst/>
            <a:gdLst/>
            <a:ahLst/>
            <a:cxnLst/>
            <a:rect l="l" t="t" r="r" b="b"/>
            <a:pathLst>
              <a:path w="74930" h="830579">
                <a:moveTo>
                  <a:pt x="0" y="830059"/>
                </a:moveTo>
                <a:lnTo>
                  <a:pt x="74396" y="830059"/>
                </a:lnTo>
                <a:lnTo>
                  <a:pt x="74396" y="0"/>
                </a:lnTo>
                <a:lnTo>
                  <a:pt x="0" y="0"/>
                </a:lnTo>
                <a:lnTo>
                  <a:pt x="0" y="830059"/>
                </a:lnTo>
                <a:close/>
              </a:path>
            </a:pathLst>
          </a:custGeom>
          <a:ln w="25400">
            <a:solidFill>
              <a:srgbClr val="8B3836"/>
            </a:solidFill>
          </a:ln>
        </p:spPr>
        <p:txBody>
          <a:bodyPr wrap="square" lIns="0" tIns="0" rIns="0" bIns="0" rtlCol="0"/>
          <a:lstStyle/>
          <a:p>
            <a:endParaRPr sz="1050"/>
          </a:p>
        </p:txBody>
      </p:sp>
      <p:sp>
        <p:nvSpPr>
          <p:cNvPr id="36" name="object 36"/>
          <p:cNvSpPr/>
          <p:nvPr/>
        </p:nvSpPr>
        <p:spPr>
          <a:xfrm>
            <a:off x="3087710" y="2249196"/>
            <a:ext cx="0" cy="241459"/>
          </a:xfrm>
          <a:custGeom>
            <a:avLst/>
            <a:gdLst/>
            <a:ahLst/>
            <a:cxnLst/>
            <a:rect l="l" t="t" r="r" b="b"/>
            <a:pathLst>
              <a:path h="321945">
                <a:moveTo>
                  <a:pt x="0" y="0"/>
                </a:moveTo>
                <a:lnTo>
                  <a:pt x="0" y="321360"/>
                </a:lnTo>
              </a:path>
            </a:pathLst>
          </a:custGeom>
          <a:ln w="74396">
            <a:solidFill>
              <a:srgbClr val="C0504D"/>
            </a:solidFill>
          </a:ln>
        </p:spPr>
        <p:txBody>
          <a:bodyPr wrap="square" lIns="0" tIns="0" rIns="0" bIns="0" rtlCol="0"/>
          <a:lstStyle/>
          <a:p>
            <a:endParaRPr sz="1050"/>
          </a:p>
        </p:txBody>
      </p:sp>
      <p:sp>
        <p:nvSpPr>
          <p:cNvPr id="37" name="object 37"/>
          <p:cNvSpPr/>
          <p:nvPr/>
        </p:nvSpPr>
        <p:spPr>
          <a:xfrm>
            <a:off x="3059811" y="2249196"/>
            <a:ext cx="56198" cy="241459"/>
          </a:xfrm>
          <a:custGeom>
            <a:avLst/>
            <a:gdLst/>
            <a:ahLst/>
            <a:cxnLst/>
            <a:rect l="l" t="t" r="r" b="b"/>
            <a:pathLst>
              <a:path w="74930" h="321945">
                <a:moveTo>
                  <a:pt x="0" y="321360"/>
                </a:moveTo>
                <a:lnTo>
                  <a:pt x="74396" y="321360"/>
                </a:lnTo>
                <a:lnTo>
                  <a:pt x="74396" y="0"/>
                </a:lnTo>
                <a:lnTo>
                  <a:pt x="0" y="0"/>
                </a:lnTo>
                <a:lnTo>
                  <a:pt x="0" y="321360"/>
                </a:lnTo>
                <a:close/>
              </a:path>
            </a:pathLst>
          </a:custGeom>
          <a:ln w="25400">
            <a:solidFill>
              <a:srgbClr val="8B3836"/>
            </a:solidFill>
          </a:ln>
        </p:spPr>
        <p:txBody>
          <a:bodyPr wrap="square" lIns="0" tIns="0" rIns="0" bIns="0" rtlCol="0"/>
          <a:lstStyle/>
          <a:p>
            <a:endParaRPr sz="1050"/>
          </a:p>
        </p:txBody>
      </p:sp>
      <p:sp>
        <p:nvSpPr>
          <p:cNvPr id="38" name="object 38"/>
          <p:cNvSpPr/>
          <p:nvPr/>
        </p:nvSpPr>
        <p:spPr>
          <a:xfrm>
            <a:off x="3477663" y="1875168"/>
            <a:ext cx="0" cy="615314"/>
          </a:xfrm>
          <a:custGeom>
            <a:avLst/>
            <a:gdLst/>
            <a:ahLst/>
            <a:cxnLst/>
            <a:rect l="l" t="t" r="r" b="b"/>
            <a:pathLst>
              <a:path h="820420">
                <a:moveTo>
                  <a:pt x="0" y="0"/>
                </a:moveTo>
                <a:lnTo>
                  <a:pt x="0" y="820064"/>
                </a:lnTo>
              </a:path>
            </a:pathLst>
          </a:custGeom>
          <a:ln w="74396">
            <a:solidFill>
              <a:srgbClr val="C0504D"/>
            </a:solidFill>
          </a:ln>
        </p:spPr>
        <p:txBody>
          <a:bodyPr wrap="square" lIns="0" tIns="0" rIns="0" bIns="0" rtlCol="0"/>
          <a:lstStyle/>
          <a:p>
            <a:endParaRPr sz="1050"/>
          </a:p>
        </p:txBody>
      </p:sp>
      <p:sp>
        <p:nvSpPr>
          <p:cNvPr id="39" name="object 39"/>
          <p:cNvSpPr/>
          <p:nvPr/>
        </p:nvSpPr>
        <p:spPr>
          <a:xfrm>
            <a:off x="3449764" y="1875168"/>
            <a:ext cx="56198" cy="615314"/>
          </a:xfrm>
          <a:custGeom>
            <a:avLst/>
            <a:gdLst/>
            <a:ahLst/>
            <a:cxnLst/>
            <a:rect l="l" t="t" r="r" b="b"/>
            <a:pathLst>
              <a:path w="74930" h="820420">
                <a:moveTo>
                  <a:pt x="0" y="820064"/>
                </a:moveTo>
                <a:lnTo>
                  <a:pt x="74396" y="820064"/>
                </a:lnTo>
                <a:lnTo>
                  <a:pt x="74396" y="0"/>
                </a:lnTo>
                <a:lnTo>
                  <a:pt x="0" y="0"/>
                </a:lnTo>
                <a:lnTo>
                  <a:pt x="0" y="820064"/>
                </a:lnTo>
                <a:close/>
              </a:path>
            </a:pathLst>
          </a:custGeom>
          <a:ln w="25400">
            <a:solidFill>
              <a:srgbClr val="8B3836"/>
            </a:solidFill>
          </a:ln>
        </p:spPr>
        <p:txBody>
          <a:bodyPr wrap="square" lIns="0" tIns="0" rIns="0" bIns="0" rtlCol="0"/>
          <a:lstStyle/>
          <a:p>
            <a:endParaRPr sz="1050"/>
          </a:p>
        </p:txBody>
      </p:sp>
      <p:sp>
        <p:nvSpPr>
          <p:cNvPr id="40" name="object 40"/>
          <p:cNvSpPr/>
          <p:nvPr/>
        </p:nvSpPr>
        <p:spPr>
          <a:xfrm>
            <a:off x="3824463" y="1455038"/>
            <a:ext cx="0" cy="1042988"/>
          </a:xfrm>
          <a:custGeom>
            <a:avLst/>
            <a:gdLst/>
            <a:ahLst/>
            <a:cxnLst/>
            <a:rect l="l" t="t" r="r" b="b"/>
            <a:pathLst>
              <a:path h="1390650">
                <a:moveTo>
                  <a:pt x="0" y="0"/>
                </a:moveTo>
                <a:lnTo>
                  <a:pt x="0" y="1390141"/>
                </a:lnTo>
              </a:path>
            </a:pathLst>
          </a:custGeom>
          <a:ln w="74383">
            <a:solidFill>
              <a:srgbClr val="C0504D"/>
            </a:solidFill>
          </a:ln>
        </p:spPr>
        <p:txBody>
          <a:bodyPr wrap="square" lIns="0" tIns="0" rIns="0" bIns="0" rtlCol="0"/>
          <a:lstStyle/>
          <a:p>
            <a:endParaRPr sz="1050"/>
          </a:p>
        </p:txBody>
      </p:sp>
      <p:sp>
        <p:nvSpPr>
          <p:cNvPr id="41" name="object 41"/>
          <p:cNvSpPr/>
          <p:nvPr/>
        </p:nvSpPr>
        <p:spPr>
          <a:xfrm>
            <a:off x="3796569" y="1455038"/>
            <a:ext cx="56198" cy="1042988"/>
          </a:xfrm>
          <a:custGeom>
            <a:avLst/>
            <a:gdLst/>
            <a:ahLst/>
            <a:cxnLst/>
            <a:rect l="l" t="t" r="r" b="b"/>
            <a:pathLst>
              <a:path w="74929" h="1390650">
                <a:moveTo>
                  <a:pt x="0" y="1390141"/>
                </a:moveTo>
                <a:lnTo>
                  <a:pt x="74383" y="1390141"/>
                </a:lnTo>
                <a:lnTo>
                  <a:pt x="74383" y="0"/>
                </a:lnTo>
                <a:lnTo>
                  <a:pt x="0" y="0"/>
                </a:lnTo>
                <a:lnTo>
                  <a:pt x="0" y="1390141"/>
                </a:lnTo>
                <a:close/>
              </a:path>
            </a:pathLst>
          </a:custGeom>
          <a:ln w="25400">
            <a:solidFill>
              <a:srgbClr val="8B3836"/>
            </a:solidFill>
          </a:ln>
        </p:spPr>
        <p:txBody>
          <a:bodyPr wrap="square" lIns="0" tIns="0" rIns="0" bIns="0" rtlCol="0"/>
          <a:lstStyle/>
          <a:p>
            <a:endParaRPr sz="1050"/>
          </a:p>
        </p:txBody>
      </p:sp>
      <p:sp>
        <p:nvSpPr>
          <p:cNvPr id="42" name="object 42"/>
          <p:cNvSpPr txBox="1"/>
          <p:nvPr/>
        </p:nvSpPr>
        <p:spPr>
          <a:xfrm>
            <a:off x="2394871" y="4687748"/>
            <a:ext cx="882491" cy="333425"/>
          </a:xfrm>
          <a:prstGeom prst="rect">
            <a:avLst/>
          </a:prstGeom>
        </p:spPr>
        <p:txBody>
          <a:bodyPr vert="horz" wrap="square" lIns="0" tIns="0" rIns="0" bIns="0" rtlCol="0">
            <a:spAutoFit/>
          </a:bodyPr>
          <a:lstStyle/>
          <a:p>
            <a:pPr marL="9525">
              <a:lnSpc>
                <a:spcPts val="2640"/>
              </a:lnSpc>
            </a:pPr>
            <a:r>
              <a:rPr sz="2700" spc="-146" dirty="0"/>
              <a:t>Figu</a:t>
            </a:r>
            <a:r>
              <a:rPr sz="2700" spc="-131" dirty="0"/>
              <a:t>r</a:t>
            </a:r>
            <a:r>
              <a:rPr sz="2700" spc="-161" dirty="0"/>
              <a:t>e</a:t>
            </a:r>
            <a:endParaRPr sz="2700"/>
          </a:p>
        </p:txBody>
      </p:sp>
      <p:sp>
        <p:nvSpPr>
          <p:cNvPr id="43" name="object 4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80</a:t>
            </a:fld>
            <a:endParaRPr dirty="0"/>
          </a:p>
        </p:txBody>
      </p:sp>
    </p:spTree>
    <p:extLst>
      <p:ext uri="{BB962C8B-B14F-4D97-AF65-F5344CB8AC3E}">
        <p14:creationId xmlns:p14="http://schemas.microsoft.com/office/powerpoint/2010/main" val="147762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17535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Bokeh</a:t>
            </a:r>
            <a:endParaRPr lang="en-US" dirty="0"/>
          </a:p>
        </p:txBody>
      </p:sp>
    </p:spTree>
    <p:extLst>
      <p:ext uri="{BB962C8B-B14F-4D97-AF65-F5344CB8AC3E}">
        <p14:creationId xmlns:p14="http://schemas.microsoft.com/office/powerpoint/2010/main" val="344875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259845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311700" y="1500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Visualize reported incidents of crime in Chicago</a:t>
            </a:r>
            <a:endParaRPr sz="4800"/>
          </a:p>
          <a:p>
            <a:pPr marL="0" lvl="0" indent="0" algn="l" rtl="0">
              <a:spcBef>
                <a:spcPts val="0"/>
              </a:spcBef>
              <a:spcAft>
                <a:spcPts val="0"/>
              </a:spcAft>
              <a:buNone/>
            </a:pPr>
            <a:endParaRPr/>
          </a:p>
        </p:txBody>
      </p:sp>
      <p:sp>
        <p:nvSpPr>
          <p:cNvPr id="464" name="Google Shape;464;p4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Example on </a:t>
            </a:r>
            <a:r>
              <a:rPr lang="en-US" sz="4800" dirty="0" err="1"/>
              <a:t>Colab</a:t>
            </a:r>
            <a:r>
              <a:rPr lang="en-US" sz="4800" dirty="0"/>
              <a:t> </a:t>
            </a:r>
            <a:endParaRPr sz="4800" dirty="0"/>
          </a:p>
          <a:p>
            <a:pPr marL="0" lvl="0" indent="0" algn="ctr" rtl="0">
              <a:spcBef>
                <a:spcPts val="0"/>
              </a:spcBef>
              <a:spcAft>
                <a:spcPts val="0"/>
              </a:spcAft>
              <a:buNone/>
            </a:pPr>
            <a:endParaRPr sz="3600" dirty="0"/>
          </a:p>
        </p:txBody>
      </p:sp>
      <p:sp>
        <p:nvSpPr>
          <p:cNvPr id="465" name="Google Shape;465;p40"/>
          <p:cNvSpPr txBox="1"/>
          <p:nvPr/>
        </p:nvSpPr>
        <p:spPr>
          <a:xfrm>
            <a:off x="1300300" y="3280300"/>
            <a:ext cx="6709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dirty="0">
                <a:solidFill>
                  <a:schemeClr val="hlink"/>
                </a:solidFill>
                <a:hlinkClick r:id="rId4"/>
              </a:rPr>
              <a:t>https://bit.ly/2xVldm5</a:t>
            </a:r>
            <a:endParaRPr sz="4800" b="1" dirty="0">
              <a:solidFill>
                <a:srgbClr val="FFFFFF"/>
              </a:solidFill>
            </a:endParaRPr>
          </a:p>
          <a:p>
            <a:pPr marL="0" lvl="0" indent="0" algn="l" rtl="0">
              <a:spcBef>
                <a:spcPts val="0"/>
              </a:spcBef>
              <a:spcAft>
                <a:spcPts val="0"/>
              </a:spcAft>
              <a:buNone/>
            </a:pPr>
            <a:endParaRPr sz="4800" b="1" dirty="0">
              <a:solidFill>
                <a:srgbClr val="FFFFFF"/>
              </a:solidFill>
            </a:endParaRPr>
          </a:p>
        </p:txBody>
      </p:sp>
      <p:sp>
        <p:nvSpPr>
          <p:cNvPr id="466" name="Google Shape;466;p40"/>
          <p:cNvSpPr txBox="1"/>
          <p:nvPr/>
        </p:nvSpPr>
        <p:spPr>
          <a:xfrm>
            <a:off x="1064700" y="4328800"/>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Dataset: </a:t>
            </a:r>
            <a:r>
              <a:rPr lang="en" sz="3600" u="sng">
                <a:solidFill>
                  <a:schemeClr val="hlink"/>
                </a:solidFill>
                <a:hlinkClick r:id="rId5"/>
              </a:rPr>
              <a:t>https://bit.ly/2xSv4Jx</a:t>
            </a:r>
            <a:endParaRPr sz="3600">
              <a:solidFill>
                <a:srgbClr val="FFFFFF"/>
              </a:solidFill>
            </a:endParaRPr>
          </a:p>
          <a:p>
            <a:pPr marL="0" lvl="0" indent="0" algn="l" rtl="0">
              <a:spcBef>
                <a:spcPts val="0"/>
              </a:spcBef>
              <a:spcAft>
                <a:spcPts val="0"/>
              </a:spcAft>
              <a:buNone/>
            </a:pPr>
            <a:endParaRPr sz="3600">
              <a:solidFill>
                <a:srgbClr val="FFFFFF"/>
              </a:solidFill>
            </a:endParaRPr>
          </a:p>
        </p:txBody>
      </p:sp>
    </p:spTree>
    <p:extLst>
      <p:ext uri="{BB962C8B-B14F-4D97-AF65-F5344CB8AC3E}">
        <p14:creationId xmlns:p14="http://schemas.microsoft.com/office/powerpoint/2010/main" val="2981343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1394912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1755630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68473"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Useful introductory package is igraph </a:t>
            </a:r>
          </a:p>
          <a:p>
            <a:pPr lvl="1"/>
            <a:r>
              <a:rPr lang="en-US" sz="2200" dirty="0"/>
              <a:t>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19096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C0AE-4E08-9142-A404-E21182AB6603}"/>
              </a:ext>
            </a:extLst>
          </p:cNvPr>
          <p:cNvSpPr>
            <a:spLocks noGrp="1"/>
          </p:cNvSpPr>
          <p:nvPr>
            <p:ph type="title"/>
          </p:nvPr>
        </p:nvSpPr>
        <p:spPr>
          <a:xfrm>
            <a:off x="5360276" y="4753238"/>
            <a:ext cx="4155508" cy="217920"/>
          </a:xfrm>
        </p:spPr>
        <p:txBody>
          <a:bodyPr/>
          <a:lstStyle/>
          <a:p>
            <a:r>
              <a:rPr lang="en-US" sz="2000" b="1" dirty="0">
                <a:hlinkClick r:id="rId2" tooltip="Hashtagify"/>
              </a:rPr>
              <a:t>Hashtagify </a:t>
            </a:r>
            <a:endParaRPr lang="en-US" sz="2000" dirty="0"/>
          </a:p>
        </p:txBody>
      </p:sp>
      <p:pic>
        <p:nvPicPr>
          <p:cNvPr id="5" name="Picture 4">
            <a:extLst>
              <a:ext uri="{FF2B5EF4-FFF2-40B4-BE49-F238E27FC236}">
                <a16:creationId xmlns:a16="http://schemas.microsoft.com/office/drawing/2014/main" id="{BB90F916-BC1A-B54B-8313-0395BD441E79}"/>
              </a:ext>
            </a:extLst>
          </p:cNvPr>
          <p:cNvPicPr>
            <a:picLocks noChangeAspect="1"/>
          </p:cNvPicPr>
          <p:nvPr/>
        </p:nvPicPr>
        <p:blipFill>
          <a:blip r:embed="rId3"/>
          <a:stretch>
            <a:fillRect/>
          </a:stretch>
        </p:blipFill>
        <p:spPr>
          <a:xfrm>
            <a:off x="374451" y="172342"/>
            <a:ext cx="6425743" cy="4362976"/>
          </a:xfrm>
          <a:prstGeom prst="rect">
            <a:avLst/>
          </a:prstGeom>
        </p:spPr>
      </p:pic>
    </p:spTree>
    <p:extLst>
      <p:ext uri="{BB962C8B-B14F-4D97-AF65-F5344CB8AC3E}">
        <p14:creationId xmlns:p14="http://schemas.microsoft.com/office/powerpoint/2010/main" val="1489712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108741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9</a:t>
            </a:fld>
            <a:endParaRPr dirty="0"/>
          </a:p>
        </p:txBody>
      </p:sp>
      <p:sp>
        <p:nvSpPr>
          <p:cNvPr id="2" name="object 2"/>
          <p:cNvSpPr txBox="1">
            <a:spLocks noGrp="1"/>
          </p:cNvSpPr>
          <p:nvPr>
            <p:ph type="title"/>
          </p:nvPr>
        </p:nvSpPr>
        <p:spPr>
          <a:xfrm>
            <a:off x="981358" y="1733802"/>
            <a:ext cx="7181284" cy="1253068"/>
          </a:xfrm>
          <a:prstGeom prst="rect">
            <a:avLst/>
          </a:prstGeom>
        </p:spPr>
        <p:txBody>
          <a:bodyPr spcFirstLastPara="1" vert="horz" wrap="square" lIns="0" tIns="9049" rIns="0" bIns="0" rtlCol="0" anchor="t" anchorCtr="0">
            <a:spAutoFit/>
          </a:bodyPr>
          <a:lstStyle/>
          <a:p>
            <a:pPr marL="9525">
              <a:spcBef>
                <a:spcPts val="71"/>
              </a:spcBef>
            </a:pPr>
            <a:r>
              <a:rPr lang="en-US" sz="4000" spc="-153" dirty="0"/>
              <a:t>Information Data Visualization - </a:t>
            </a:r>
            <a:br>
              <a:rPr lang="en-US" sz="4000" spc="-153" dirty="0"/>
            </a:br>
            <a:r>
              <a:rPr sz="4000" spc="-153" dirty="0"/>
              <a:t>Why is </a:t>
            </a:r>
            <a:r>
              <a:rPr sz="4000" spc="-60" dirty="0"/>
              <a:t>this</a:t>
            </a:r>
            <a:r>
              <a:rPr sz="4000" spc="-210" dirty="0"/>
              <a:t> </a:t>
            </a:r>
            <a:r>
              <a:rPr sz="4000" spc="-56" dirty="0"/>
              <a:t>important?</a:t>
            </a:r>
            <a:endParaRPr sz="4000" dirty="0"/>
          </a:p>
        </p:txBody>
      </p:sp>
    </p:spTree>
    <p:extLst>
      <p:ext uri="{BB962C8B-B14F-4D97-AF65-F5344CB8AC3E}">
        <p14:creationId xmlns:p14="http://schemas.microsoft.com/office/powerpoint/2010/main" val="1875236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813900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r>
              <a:rPr lang="en-US" sz="3200" dirty="0"/>
              <a:t>I will cover this topic during academic year </a:t>
            </a:r>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2868024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583303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a:t>Join the RCC's image analysis and visualization </a:t>
            </a:r>
            <a:r>
              <a:rPr lang="en" sz="3150" u="sng">
                <a:solidFill>
                  <a:srgbClr val="42AFFA"/>
                </a:solidFill>
                <a:hlinkClick r:id="rId3"/>
              </a:rPr>
              <a:t>Slack team</a:t>
            </a:r>
            <a:endParaRPr sz="3150" u="sng">
              <a:solidFill>
                <a:srgbClr val="42AFFA"/>
              </a:solidFill>
              <a:hlinkClick r:id="rId3"/>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3E45-7231-CE46-95FE-CEE236F50FAA}"/>
              </a:ext>
            </a:extLst>
          </p:cNvPr>
          <p:cNvSpPr>
            <a:spLocks noGrp="1"/>
          </p:cNvSpPr>
          <p:nvPr>
            <p:ph type="title"/>
          </p:nvPr>
        </p:nvSpPr>
        <p:spPr/>
        <p:txBody>
          <a:bodyPr/>
          <a:lstStyle/>
          <a:p>
            <a:r>
              <a:rPr lang="en-US" dirty="0"/>
              <a:t>Thank you so much!</a:t>
            </a:r>
          </a:p>
        </p:txBody>
      </p:sp>
      <p:sp>
        <p:nvSpPr>
          <p:cNvPr id="3" name="Text Placeholder 2">
            <a:extLst>
              <a:ext uri="{FF2B5EF4-FFF2-40B4-BE49-F238E27FC236}">
                <a16:creationId xmlns:a16="http://schemas.microsoft.com/office/drawing/2014/main" id="{3A44CF5D-C4F1-CB43-ABEA-9865D610A6B6}"/>
              </a:ext>
            </a:extLst>
          </p:cNvPr>
          <p:cNvSpPr>
            <a:spLocks noGrp="1"/>
          </p:cNvSpPr>
          <p:nvPr>
            <p:ph type="body" idx="1"/>
          </p:nvPr>
        </p:nvSpPr>
        <p:spPr/>
        <p:txBody>
          <a:bodyPr/>
          <a:lstStyle/>
          <a:p>
            <a:r>
              <a:rPr lang="en-US" dirty="0"/>
              <a:t>Contact: Kazutaka Takahashi (</a:t>
            </a:r>
            <a:r>
              <a:rPr lang="en-US" dirty="0" err="1"/>
              <a:t>kazutaka@rcc.uchicago.edu</a:t>
            </a:r>
            <a:r>
              <a:rPr lang="en-US" dirty="0"/>
              <a:t>)</a:t>
            </a:r>
          </a:p>
          <a:p>
            <a:endParaRPr lang="en-US" dirty="0"/>
          </a:p>
        </p:txBody>
      </p:sp>
    </p:spTree>
    <p:extLst>
      <p:ext uri="{BB962C8B-B14F-4D97-AF65-F5344CB8AC3E}">
        <p14:creationId xmlns:p14="http://schemas.microsoft.com/office/powerpoint/2010/main" val="3771290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0322" y="622431"/>
            <a:ext cx="3986213" cy="469022"/>
          </a:xfrm>
          <a:prstGeom prst="rect">
            <a:avLst/>
          </a:prstGeom>
        </p:spPr>
        <p:txBody>
          <a:bodyPr spcFirstLastPara="1" vert="horz" wrap="square" lIns="0" tIns="7984" rIns="0" bIns="0" rtlCol="0" anchor="t" anchorCtr="0">
            <a:spAutoFit/>
          </a:bodyPr>
          <a:lstStyle/>
          <a:p>
            <a:pPr marL="8405">
              <a:spcBef>
                <a:spcPts val="63"/>
              </a:spcBef>
            </a:pPr>
            <a:r>
              <a:rPr sz="2912" spc="-99" dirty="0"/>
              <a:t>Data </a:t>
            </a:r>
            <a:r>
              <a:rPr sz="2912" spc="-33" dirty="0"/>
              <a:t>Density </a:t>
            </a:r>
            <a:r>
              <a:rPr sz="2912" spc="-3" dirty="0"/>
              <a:t>‐</a:t>
            </a:r>
            <a:r>
              <a:rPr sz="2912" spc="-397" dirty="0"/>
              <a:t> </a:t>
            </a:r>
            <a:r>
              <a:rPr sz="2912" spc="-53" dirty="0"/>
              <a:t>Sparklines</a:t>
            </a:r>
            <a:endParaRPr sz="2912" dirty="0"/>
          </a:p>
        </p:txBody>
      </p:sp>
      <p:sp>
        <p:nvSpPr>
          <p:cNvPr id="3" name="object 3"/>
          <p:cNvSpPr txBox="1"/>
          <p:nvPr/>
        </p:nvSpPr>
        <p:spPr>
          <a:xfrm>
            <a:off x="1901582" y="1320528"/>
            <a:ext cx="4961124" cy="972069"/>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36" dirty="0">
                <a:solidFill>
                  <a:schemeClr val="tx1"/>
                </a:solidFill>
                <a:latin typeface="Arial Unicode MS"/>
                <a:cs typeface="Arial Unicode MS"/>
              </a:rPr>
              <a:t>Sparklines </a:t>
            </a:r>
            <a:r>
              <a:rPr sz="1853" spc="-46" dirty="0">
                <a:solidFill>
                  <a:schemeClr val="tx1"/>
                </a:solidFill>
                <a:latin typeface="Arial Unicode MS"/>
                <a:cs typeface="Arial Unicode MS"/>
              </a:rPr>
              <a:t>are </a:t>
            </a:r>
            <a:r>
              <a:rPr sz="1853" spc="-30" dirty="0">
                <a:solidFill>
                  <a:schemeClr val="tx1"/>
                </a:solidFill>
                <a:latin typeface="Arial Unicode MS"/>
                <a:cs typeface="Arial Unicode MS"/>
              </a:rPr>
              <a:t>simple, </a:t>
            </a:r>
            <a:r>
              <a:rPr sz="1853" spc="-10" dirty="0">
                <a:solidFill>
                  <a:schemeClr val="tx1"/>
                </a:solidFill>
                <a:latin typeface="Arial Unicode MS"/>
                <a:cs typeface="Arial Unicode MS"/>
              </a:rPr>
              <a:t>word‐sized</a:t>
            </a:r>
            <a:r>
              <a:rPr sz="1853" spc="-374" dirty="0">
                <a:solidFill>
                  <a:schemeClr val="tx1"/>
                </a:solidFill>
                <a:latin typeface="Arial Unicode MS"/>
                <a:cs typeface="Arial Unicode MS"/>
              </a:rPr>
              <a:t> </a:t>
            </a:r>
            <a:r>
              <a:rPr sz="1853" spc="-36" dirty="0">
                <a:solidFill>
                  <a:schemeClr val="tx1"/>
                </a:solidFill>
                <a:latin typeface="Arial Unicode MS"/>
                <a:cs typeface="Arial Unicode MS"/>
              </a:rPr>
              <a:t>graphics</a:t>
            </a:r>
            <a:endParaRPr sz="1853" dirty="0">
              <a:solidFill>
                <a:schemeClr val="tx1"/>
              </a:solidFill>
              <a:latin typeface="Arial Unicode MS"/>
              <a:cs typeface="Arial Unicode MS"/>
            </a:endParaRPr>
          </a:p>
          <a:p>
            <a:pPr marL="235336" marR="3362" indent="-226931">
              <a:spcBef>
                <a:spcPts val="443"/>
              </a:spcBef>
              <a:buFont typeface="Arial"/>
              <a:buChar char="•"/>
              <a:tabLst>
                <a:tab pos="234916" algn="l"/>
                <a:tab pos="235336" algn="l"/>
              </a:tabLst>
            </a:pPr>
            <a:r>
              <a:rPr sz="1853" spc="-7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7" dirty="0">
                <a:solidFill>
                  <a:schemeClr val="tx1"/>
                </a:solidFill>
                <a:latin typeface="Arial Unicode MS"/>
                <a:cs typeface="Arial Unicode MS"/>
              </a:rPr>
              <a:t>trends</a:t>
            </a:r>
            <a:r>
              <a:rPr sz="1853" spc="-116" dirty="0">
                <a:solidFill>
                  <a:schemeClr val="tx1"/>
                </a:solidFill>
                <a:latin typeface="Arial Unicode MS"/>
                <a:cs typeface="Arial Unicode MS"/>
              </a:rPr>
              <a:t> </a:t>
            </a:r>
            <a:r>
              <a:rPr sz="1853" spc="-46" dirty="0">
                <a:solidFill>
                  <a:schemeClr val="tx1"/>
                </a:solidFill>
                <a:latin typeface="Arial Unicode MS"/>
                <a:cs typeface="Arial Unicode MS"/>
              </a:rPr>
              <a:t>and</a:t>
            </a:r>
            <a:r>
              <a:rPr sz="1853" spc="-116" dirty="0">
                <a:solidFill>
                  <a:schemeClr val="tx1"/>
                </a:solidFill>
                <a:latin typeface="Arial Unicode MS"/>
                <a:cs typeface="Arial Unicode MS"/>
              </a:rPr>
              <a:t> </a:t>
            </a:r>
            <a:r>
              <a:rPr sz="1853" spc="17" dirty="0">
                <a:solidFill>
                  <a:schemeClr val="tx1"/>
                </a:solidFill>
                <a:latin typeface="Arial Unicode MS"/>
                <a:cs typeface="Arial Unicode MS"/>
              </a:rPr>
              <a:t>allow</a:t>
            </a:r>
            <a:r>
              <a:rPr sz="1853" spc="-126" dirty="0">
                <a:solidFill>
                  <a:schemeClr val="tx1"/>
                </a:solidFill>
                <a:latin typeface="Arial Unicode MS"/>
                <a:cs typeface="Arial Unicode MS"/>
              </a:rPr>
              <a:t> </a:t>
            </a:r>
            <a:r>
              <a:rPr sz="1853" spc="-53" dirty="0">
                <a:solidFill>
                  <a:schemeClr val="tx1"/>
                </a:solidFill>
                <a:latin typeface="Arial Unicode MS"/>
                <a:cs typeface="Arial Unicode MS"/>
              </a:rPr>
              <a:t>users</a:t>
            </a:r>
            <a:r>
              <a:rPr sz="1853" spc="-106"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06" dirty="0">
                <a:solidFill>
                  <a:schemeClr val="tx1"/>
                </a:solidFill>
                <a:latin typeface="Arial Unicode MS"/>
                <a:cs typeface="Arial Unicode MS"/>
              </a:rPr>
              <a:t> </a:t>
            </a:r>
            <a:r>
              <a:rPr sz="1853" spc="-17" dirty="0">
                <a:solidFill>
                  <a:schemeClr val="tx1"/>
                </a:solidFill>
                <a:latin typeface="Arial Unicode MS"/>
                <a:cs typeface="Arial Unicode MS"/>
              </a:rPr>
              <a:t>understand</a:t>
            </a:r>
            <a:r>
              <a:rPr sz="1853" spc="-126" dirty="0">
                <a:solidFill>
                  <a:schemeClr val="tx1"/>
                </a:solidFill>
                <a:latin typeface="Arial Unicode MS"/>
                <a:cs typeface="Arial Unicode MS"/>
              </a:rPr>
              <a:t> </a:t>
            </a:r>
            <a:r>
              <a:rPr sz="1853" spc="-13" dirty="0">
                <a:solidFill>
                  <a:schemeClr val="tx1"/>
                </a:solidFill>
                <a:latin typeface="Arial Unicode MS"/>
                <a:cs typeface="Arial Unicode MS"/>
              </a:rPr>
              <a:t>the  </a:t>
            </a:r>
            <a:r>
              <a:rPr sz="1853" spc="-33" dirty="0">
                <a:solidFill>
                  <a:schemeClr val="tx1"/>
                </a:solidFill>
                <a:latin typeface="Arial Unicode MS"/>
                <a:cs typeface="Arial Unicode MS"/>
              </a:rPr>
              <a:t>presented </a:t>
            </a:r>
            <a:r>
              <a:rPr sz="1853" spc="-36" dirty="0">
                <a:solidFill>
                  <a:schemeClr val="tx1"/>
                </a:solidFill>
                <a:latin typeface="Arial Unicode MS"/>
                <a:cs typeface="Arial Unicode MS"/>
              </a:rPr>
              <a:t>data</a:t>
            </a:r>
            <a:r>
              <a:rPr sz="1853" spc="-212" dirty="0">
                <a:solidFill>
                  <a:schemeClr val="tx1"/>
                </a:solidFill>
                <a:latin typeface="Arial Unicode MS"/>
                <a:cs typeface="Arial Unicode MS"/>
              </a:rPr>
              <a:t> </a:t>
            </a:r>
            <a:r>
              <a:rPr sz="1853" spc="10" dirty="0">
                <a:solidFill>
                  <a:schemeClr val="tx1"/>
                </a:solidFill>
                <a:latin typeface="Arial Unicode MS"/>
                <a:cs typeface="Arial Unicode MS"/>
              </a:rPr>
              <a:t>better</a:t>
            </a:r>
            <a:endParaRPr sz="1853" dirty="0">
              <a:solidFill>
                <a:schemeClr val="tx1"/>
              </a:solidFill>
              <a:latin typeface="Arial Unicode MS"/>
              <a:cs typeface="Arial Unicode MS"/>
            </a:endParaRPr>
          </a:p>
        </p:txBody>
      </p:sp>
      <p:sp>
        <p:nvSpPr>
          <p:cNvPr id="4" name="object 4"/>
          <p:cNvSpPr/>
          <p:nvPr/>
        </p:nvSpPr>
        <p:spPr>
          <a:xfrm>
            <a:off x="1873679" y="2632262"/>
            <a:ext cx="858259" cy="250619"/>
          </a:xfrm>
          <a:prstGeom prst="rect">
            <a:avLst/>
          </a:prstGeom>
          <a:blipFill>
            <a:blip r:embed="rId2" cstate="print"/>
            <a:stretch>
              <a:fillRect/>
            </a:stretch>
          </a:blipFill>
        </p:spPr>
        <p:txBody>
          <a:bodyPr wrap="square" lIns="0" tIns="0" rIns="0" bIns="0" rtlCol="0"/>
          <a:lstStyle/>
          <a:p>
            <a:endParaRPr sz="927"/>
          </a:p>
        </p:txBody>
      </p:sp>
      <p:sp>
        <p:nvSpPr>
          <p:cNvPr id="5" name="object 5"/>
          <p:cNvSpPr/>
          <p:nvPr/>
        </p:nvSpPr>
        <p:spPr>
          <a:xfrm>
            <a:off x="3028949" y="2632262"/>
            <a:ext cx="1218808" cy="250619"/>
          </a:xfrm>
          <a:prstGeom prst="rect">
            <a:avLst/>
          </a:prstGeom>
          <a:blipFill>
            <a:blip r:embed="rId3" cstate="print"/>
            <a:stretch>
              <a:fillRect/>
            </a:stretch>
          </a:blipFill>
        </p:spPr>
        <p:txBody>
          <a:bodyPr wrap="square" lIns="0" tIns="0" rIns="0" bIns="0" rtlCol="0"/>
          <a:lstStyle/>
          <a:p>
            <a:endParaRPr sz="927"/>
          </a:p>
        </p:txBody>
      </p:sp>
      <p:sp>
        <p:nvSpPr>
          <p:cNvPr id="6" name="object 6"/>
          <p:cNvSpPr txBox="1"/>
          <p:nvPr/>
        </p:nvSpPr>
        <p:spPr>
          <a:xfrm>
            <a:off x="3083578" y="2895152"/>
            <a:ext cx="1130814"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43" dirty="0">
                <a:solidFill>
                  <a:srgbClr val="FFFFFF"/>
                </a:solidFill>
                <a:latin typeface="Arial Unicode MS"/>
                <a:cs typeface="Arial Unicode MS"/>
              </a:rPr>
              <a:t>past </a:t>
            </a:r>
            <a:r>
              <a:rPr sz="927" spc="-50" dirty="0">
                <a:solidFill>
                  <a:srgbClr val="FFFFFF"/>
                </a:solidFill>
                <a:latin typeface="Arial Unicode MS"/>
                <a:cs typeface="Arial Unicode MS"/>
              </a:rPr>
              <a:t>80</a:t>
            </a:r>
            <a:r>
              <a:rPr sz="927" spc="-63" dirty="0">
                <a:solidFill>
                  <a:srgbClr val="FFFFFF"/>
                </a:solidFill>
                <a:latin typeface="Arial Unicode MS"/>
                <a:cs typeface="Arial Unicode MS"/>
              </a:rPr>
              <a:t> </a:t>
            </a:r>
            <a:r>
              <a:rPr sz="927" spc="-46" dirty="0">
                <a:solidFill>
                  <a:srgbClr val="FFFFFF"/>
                </a:solidFill>
                <a:latin typeface="Arial Unicode MS"/>
                <a:cs typeface="Arial Unicode MS"/>
              </a:rPr>
              <a:t>readings</a:t>
            </a:r>
            <a:endParaRPr sz="927">
              <a:latin typeface="Arial Unicode MS"/>
              <a:cs typeface="Arial Unicode MS"/>
            </a:endParaRPr>
          </a:p>
        </p:txBody>
      </p:sp>
      <p:sp>
        <p:nvSpPr>
          <p:cNvPr id="7" name="object 7"/>
          <p:cNvSpPr/>
          <p:nvPr/>
        </p:nvSpPr>
        <p:spPr>
          <a:xfrm>
            <a:off x="4431311" y="2642851"/>
            <a:ext cx="1139133" cy="240029"/>
          </a:xfrm>
          <a:prstGeom prst="rect">
            <a:avLst/>
          </a:prstGeom>
          <a:blipFill>
            <a:blip r:embed="rId4" cstate="print"/>
            <a:stretch>
              <a:fillRect/>
            </a:stretch>
          </a:blipFill>
        </p:spPr>
        <p:txBody>
          <a:bodyPr wrap="square" lIns="0" tIns="0" rIns="0" bIns="0" rtlCol="0"/>
          <a:lstStyle/>
          <a:p>
            <a:endParaRPr sz="927"/>
          </a:p>
        </p:txBody>
      </p:sp>
      <p:sp>
        <p:nvSpPr>
          <p:cNvPr id="8" name="object 8"/>
          <p:cNvSpPr txBox="1"/>
          <p:nvPr/>
        </p:nvSpPr>
        <p:spPr>
          <a:xfrm>
            <a:off x="4433999" y="2895152"/>
            <a:ext cx="1536747" cy="150730"/>
          </a:xfrm>
          <a:prstGeom prst="rect">
            <a:avLst/>
          </a:prstGeom>
        </p:spPr>
        <p:txBody>
          <a:bodyPr vert="horz" wrap="square" lIns="0" tIns="7984" rIns="0" bIns="0" rtlCol="0">
            <a:spAutoFit/>
          </a:bodyPr>
          <a:lstStyle/>
          <a:p>
            <a:pPr marL="8405">
              <a:spcBef>
                <a:spcPts val="63"/>
              </a:spcBef>
            </a:pPr>
            <a:r>
              <a:rPr sz="927" spc="-36" dirty="0">
                <a:solidFill>
                  <a:srgbClr val="FFFFFF"/>
                </a:solidFill>
                <a:latin typeface="Arial Unicode MS"/>
                <a:cs typeface="Arial Unicode MS"/>
              </a:rPr>
              <a:t>Highlights </a:t>
            </a:r>
            <a:r>
              <a:rPr sz="927" spc="-40" dirty="0">
                <a:solidFill>
                  <a:srgbClr val="FFFFFF"/>
                </a:solidFill>
                <a:latin typeface="Arial Unicode MS"/>
                <a:cs typeface="Arial Unicode MS"/>
              </a:rPr>
              <a:t>specific data</a:t>
            </a:r>
            <a:r>
              <a:rPr sz="927" spc="-63" dirty="0">
                <a:solidFill>
                  <a:srgbClr val="FFFFFF"/>
                </a:solidFill>
                <a:latin typeface="Arial Unicode MS"/>
                <a:cs typeface="Arial Unicode MS"/>
              </a:rPr>
              <a:t> </a:t>
            </a:r>
            <a:r>
              <a:rPr sz="927" spc="-26" dirty="0">
                <a:solidFill>
                  <a:srgbClr val="FFFFFF"/>
                </a:solidFill>
                <a:latin typeface="Arial Unicode MS"/>
                <a:cs typeface="Arial Unicode MS"/>
              </a:rPr>
              <a:t>element</a:t>
            </a:r>
            <a:endParaRPr sz="927">
              <a:latin typeface="Arial Unicode MS"/>
              <a:cs typeface="Arial Unicode MS"/>
            </a:endParaRPr>
          </a:p>
        </p:txBody>
      </p:sp>
      <p:sp>
        <p:nvSpPr>
          <p:cNvPr id="9" name="object 9"/>
          <p:cNvSpPr/>
          <p:nvPr/>
        </p:nvSpPr>
        <p:spPr>
          <a:xfrm>
            <a:off x="2610410" y="3275703"/>
            <a:ext cx="1637348" cy="300038"/>
          </a:xfrm>
          <a:prstGeom prst="rect">
            <a:avLst/>
          </a:prstGeom>
          <a:blipFill>
            <a:blip r:embed="rId5" cstate="print"/>
            <a:stretch>
              <a:fillRect/>
            </a:stretch>
          </a:blipFill>
        </p:spPr>
        <p:txBody>
          <a:bodyPr wrap="square" lIns="0" tIns="0" rIns="0" bIns="0" rtlCol="0"/>
          <a:lstStyle/>
          <a:p>
            <a:endParaRPr sz="927"/>
          </a:p>
        </p:txBody>
      </p:sp>
      <p:sp>
        <p:nvSpPr>
          <p:cNvPr id="10" name="object 10"/>
          <p:cNvSpPr txBox="1"/>
          <p:nvPr/>
        </p:nvSpPr>
        <p:spPr>
          <a:xfrm>
            <a:off x="2652936" y="3588516"/>
            <a:ext cx="1498507" cy="150730"/>
          </a:xfrm>
          <a:prstGeom prst="rect">
            <a:avLst/>
          </a:prstGeom>
        </p:spPr>
        <p:txBody>
          <a:bodyPr vert="horz" wrap="square" lIns="0" tIns="7984" rIns="0" bIns="0" rtlCol="0">
            <a:spAutoFit/>
          </a:bodyPr>
          <a:lstStyle/>
          <a:p>
            <a:pPr marL="8405">
              <a:spcBef>
                <a:spcPts val="63"/>
              </a:spcBef>
            </a:pPr>
            <a:r>
              <a:rPr sz="927" spc="-75" dirty="0">
                <a:solidFill>
                  <a:srgbClr val="FFFFFF"/>
                </a:solidFill>
                <a:latin typeface="Arial Unicode MS"/>
                <a:cs typeface="Arial Unicode MS"/>
              </a:rPr>
              <a:t>Shows </a:t>
            </a:r>
            <a:r>
              <a:rPr sz="927" spc="-26" dirty="0">
                <a:solidFill>
                  <a:srgbClr val="FFFFFF"/>
                </a:solidFill>
                <a:latin typeface="Arial Unicode MS"/>
                <a:cs typeface="Arial Unicode MS"/>
              </a:rPr>
              <a:t>normal </a:t>
            </a:r>
            <a:r>
              <a:rPr sz="927" spc="-53" dirty="0">
                <a:solidFill>
                  <a:srgbClr val="FFFFFF"/>
                </a:solidFill>
                <a:latin typeface="Arial Unicode MS"/>
                <a:cs typeface="Arial Unicode MS"/>
              </a:rPr>
              <a:t>range </a:t>
            </a:r>
            <a:r>
              <a:rPr sz="927" spc="-3" dirty="0">
                <a:solidFill>
                  <a:srgbClr val="FFFFFF"/>
                </a:solidFill>
                <a:latin typeface="Arial Unicode MS"/>
                <a:cs typeface="Arial Unicode MS"/>
              </a:rPr>
              <a:t>of</a:t>
            </a:r>
            <a:r>
              <a:rPr sz="927" spc="-63" dirty="0">
                <a:solidFill>
                  <a:srgbClr val="FFFFFF"/>
                </a:solidFill>
                <a:latin typeface="Arial Unicode MS"/>
                <a:cs typeface="Arial Unicode MS"/>
              </a:rPr>
              <a:t> </a:t>
            </a:r>
            <a:r>
              <a:rPr sz="927" spc="-56" dirty="0">
                <a:solidFill>
                  <a:srgbClr val="FFFFFF"/>
                </a:solidFill>
                <a:latin typeface="Arial Unicode MS"/>
                <a:cs typeface="Arial Unicode MS"/>
              </a:rPr>
              <a:t>glucose</a:t>
            </a:r>
            <a:endParaRPr sz="927">
              <a:latin typeface="Arial Unicode MS"/>
              <a:cs typeface="Arial Unicode MS"/>
            </a:endParaRPr>
          </a:p>
        </p:txBody>
      </p:sp>
      <p:sp>
        <p:nvSpPr>
          <p:cNvPr id="11" name="object 11"/>
          <p:cNvSpPr/>
          <p:nvPr/>
        </p:nvSpPr>
        <p:spPr>
          <a:xfrm>
            <a:off x="4568974" y="3157202"/>
            <a:ext cx="1972684" cy="1106356"/>
          </a:xfrm>
          <a:prstGeom prst="rect">
            <a:avLst/>
          </a:prstGeom>
          <a:blipFill>
            <a:blip r:embed="rId6" cstate="print"/>
            <a:stretch>
              <a:fillRect/>
            </a:stretch>
          </a:blipFill>
        </p:spPr>
        <p:txBody>
          <a:bodyPr wrap="square" lIns="0" tIns="0" rIns="0" bIns="0" rtlCol="0"/>
          <a:lstStyle/>
          <a:p>
            <a:endParaRPr sz="927"/>
          </a:p>
        </p:txBody>
      </p:sp>
      <p:sp>
        <p:nvSpPr>
          <p:cNvPr id="12" name="object 12"/>
          <p:cNvSpPr txBox="1"/>
          <p:nvPr/>
        </p:nvSpPr>
        <p:spPr>
          <a:xfrm>
            <a:off x="1598519" y="4585950"/>
            <a:ext cx="2543175" cy="191741"/>
          </a:xfrm>
          <a:prstGeom prst="rect">
            <a:avLst/>
          </a:prstGeom>
        </p:spPr>
        <p:txBody>
          <a:bodyPr vert="horz" wrap="square" lIns="0" tIns="8404" rIns="0" bIns="0" rtlCol="0">
            <a:spAutoFit/>
          </a:bodyPr>
          <a:lstStyle/>
          <a:p>
            <a:pPr marL="8405">
              <a:spcBef>
                <a:spcPts val="66"/>
              </a:spcBef>
            </a:pPr>
            <a:r>
              <a:rPr sz="1191" spc="-53" dirty="0">
                <a:solidFill>
                  <a:srgbClr val="FFFFFF"/>
                </a:solidFill>
                <a:latin typeface="Arial Unicode MS"/>
                <a:cs typeface="Arial Unicode MS"/>
              </a:rPr>
              <a:t>Credits: </a:t>
            </a:r>
            <a:r>
              <a:rPr sz="1191" spc="-73" dirty="0">
                <a:solidFill>
                  <a:srgbClr val="FFFFFF"/>
                </a:solidFill>
                <a:latin typeface="Arial Unicode MS"/>
                <a:cs typeface="Arial Unicode MS"/>
              </a:rPr>
              <a:t>Edward </a:t>
            </a:r>
            <a:r>
              <a:rPr sz="1191" spc="-50" dirty="0">
                <a:solidFill>
                  <a:srgbClr val="FFFFFF"/>
                </a:solidFill>
                <a:latin typeface="Arial Unicode MS"/>
                <a:cs typeface="Arial Unicode MS"/>
              </a:rPr>
              <a:t>Tufte, </a:t>
            </a:r>
            <a:r>
              <a:rPr sz="1191" spc="-30" dirty="0">
                <a:solidFill>
                  <a:srgbClr val="FFFFFF"/>
                </a:solidFill>
                <a:latin typeface="Arial Unicode MS"/>
                <a:cs typeface="Arial Unicode MS"/>
              </a:rPr>
              <a:t>Beautiful</a:t>
            </a:r>
            <a:r>
              <a:rPr sz="1191" spc="-50" dirty="0">
                <a:solidFill>
                  <a:srgbClr val="FFFFFF"/>
                </a:solidFill>
                <a:latin typeface="Arial Unicode MS"/>
                <a:cs typeface="Arial Unicode MS"/>
              </a:rPr>
              <a:t> </a:t>
            </a:r>
            <a:r>
              <a:rPr sz="1191" spc="-75" dirty="0">
                <a:solidFill>
                  <a:srgbClr val="FFFFFF"/>
                </a:solidFill>
                <a:latin typeface="Arial Unicode MS"/>
                <a:cs typeface="Arial Unicode MS"/>
              </a:rPr>
              <a:t>Evidence</a:t>
            </a:r>
            <a:endParaRPr sz="1191">
              <a:latin typeface="Arial Unicode MS"/>
              <a:cs typeface="Arial Unicode MS"/>
            </a:endParaRPr>
          </a:p>
        </p:txBody>
      </p:sp>
    </p:spTree>
    <p:extLst>
      <p:ext uri="{BB962C8B-B14F-4D97-AF65-F5344CB8AC3E}">
        <p14:creationId xmlns:p14="http://schemas.microsoft.com/office/powerpoint/2010/main" val="1635013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03040" y="2114885"/>
            <a:ext cx="3537921" cy="2475940"/>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60413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638" y="622431"/>
            <a:ext cx="3908472" cy="469022"/>
          </a:xfrm>
          <a:prstGeom prst="rect">
            <a:avLst/>
          </a:prstGeom>
        </p:spPr>
        <p:txBody>
          <a:bodyPr spcFirstLastPara="1" vert="horz" wrap="square" lIns="0" tIns="7984" rIns="0" bIns="0" rtlCol="0" anchor="t" anchorCtr="0">
            <a:spAutoFit/>
          </a:bodyPr>
          <a:lstStyle/>
          <a:p>
            <a:pPr marL="8405">
              <a:spcBef>
                <a:spcPts val="63"/>
              </a:spcBef>
            </a:pPr>
            <a:r>
              <a:rPr sz="2912" spc="-43" dirty="0"/>
              <a:t>Maximize </a:t>
            </a:r>
            <a:r>
              <a:rPr sz="2912" spc="-23" dirty="0"/>
              <a:t>Data‐Ink</a:t>
            </a:r>
            <a:r>
              <a:rPr sz="2912" spc="-328" dirty="0"/>
              <a:t> </a:t>
            </a:r>
            <a:r>
              <a:rPr sz="2912" spc="-53" dirty="0"/>
              <a:t>Ratio</a:t>
            </a:r>
            <a:endParaRPr sz="2912"/>
          </a:p>
        </p:txBody>
      </p:sp>
      <p:sp>
        <p:nvSpPr>
          <p:cNvPr id="3" name="object 3"/>
          <p:cNvSpPr txBox="1"/>
          <p:nvPr/>
        </p:nvSpPr>
        <p:spPr>
          <a:xfrm>
            <a:off x="1901582" y="1320528"/>
            <a:ext cx="4234563" cy="68692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0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r>
              <a:rPr sz="1853" spc="-119" dirty="0">
                <a:solidFill>
                  <a:schemeClr val="tx1"/>
                </a:solidFill>
                <a:latin typeface="Arial Unicode MS"/>
                <a:cs typeface="Arial Unicode MS"/>
              </a:rPr>
              <a:t> </a:t>
            </a:r>
            <a:r>
              <a:rPr sz="1853" spc="23" dirty="0">
                <a:solidFill>
                  <a:schemeClr val="tx1"/>
                </a:solidFill>
                <a:latin typeface="Arial Unicode MS"/>
                <a:cs typeface="Arial Unicode MS"/>
              </a:rPr>
              <a:t>to</a:t>
            </a:r>
            <a:r>
              <a:rPr sz="1853" spc="-113" dirty="0">
                <a:solidFill>
                  <a:schemeClr val="tx1"/>
                </a:solidFill>
                <a:latin typeface="Arial Unicode MS"/>
                <a:cs typeface="Arial Unicode MS"/>
              </a:rPr>
              <a:t> </a:t>
            </a:r>
            <a:r>
              <a:rPr sz="1853" spc="-23" dirty="0">
                <a:solidFill>
                  <a:schemeClr val="tx1"/>
                </a:solidFill>
                <a:latin typeface="Arial Unicode MS"/>
                <a:cs typeface="Arial Unicode MS"/>
              </a:rPr>
              <a:t>show</a:t>
            </a:r>
            <a:r>
              <a:rPr sz="1853" spc="-119" dirty="0">
                <a:solidFill>
                  <a:schemeClr val="tx1"/>
                </a:solidFill>
                <a:latin typeface="Arial Unicode MS"/>
                <a:cs typeface="Arial Unicode MS"/>
              </a:rPr>
              <a:t> </a:t>
            </a:r>
            <a:r>
              <a:rPr sz="1853" spc="-36" dirty="0">
                <a:solidFill>
                  <a:schemeClr val="tx1"/>
                </a:solidFill>
                <a:latin typeface="Arial Unicode MS"/>
                <a:cs typeface="Arial Unicode MS"/>
              </a:rPr>
              <a:t>data</a:t>
            </a:r>
            <a:endParaRPr sz="1853" dirty="0">
              <a:solidFill>
                <a:schemeClr val="tx1"/>
              </a:solidFill>
              <a:latin typeface="Arial Unicode MS"/>
              <a:cs typeface="Arial Unicode MS"/>
            </a:endParaRPr>
          </a:p>
          <a:p>
            <a:pPr marL="235336" indent="-226931">
              <a:spcBef>
                <a:spcPts val="443"/>
              </a:spcBef>
              <a:buFont typeface="Arial"/>
              <a:buChar char="•"/>
              <a:tabLst>
                <a:tab pos="234916" algn="l"/>
                <a:tab pos="235336" algn="l"/>
              </a:tabLst>
            </a:pPr>
            <a:r>
              <a:rPr sz="1853" spc="-13" dirty="0">
                <a:solidFill>
                  <a:schemeClr val="tx1"/>
                </a:solidFill>
                <a:latin typeface="Arial Unicode MS"/>
                <a:cs typeface="Arial Unicode MS"/>
              </a:rPr>
              <a:t>Data‐ink</a:t>
            </a:r>
            <a:r>
              <a:rPr sz="1853" spc="-126" dirty="0">
                <a:solidFill>
                  <a:schemeClr val="tx1"/>
                </a:solidFill>
                <a:latin typeface="Arial Unicode MS"/>
                <a:cs typeface="Arial Unicode MS"/>
              </a:rPr>
              <a:t> </a:t>
            </a:r>
            <a:r>
              <a:rPr sz="1853" spc="30" dirty="0">
                <a:solidFill>
                  <a:schemeClr val="tx1"/>
                </a:solidFill>
                <a:latin typeface="Arial Unicode MS"/>
                <a:cs typeface="Arial Unicode MS"/>
              </a:rPr>
              <a:t>ratio</a:t>
            </a:r>
            <a:r>
              <a:rPr sz="1853" spc="-113" dirty="0">
                <a:solidFill>
                  <a:schemeClr val="tx1"/>
                </a:solidFill>
                <a:latin typeface="Arial Unicode MS"/>
                <a:cs typeface="Arial Unicode MS"/>
              </a:rPr>
              <a:t> </a:t>
            </a:r>
            <a:r>
              <a:rPr sz="1853" spc="-56" dirty="0">
                <a:solidFill>
                  <a:schemeClr val="tx1"/>
                </a:solidFill>
                <a:latin typeface="Arial Unicode MS"/>
                <a:cs typeface="Arial Unicode MS"/>
              </a:rPr>
              <a:t>=</a:t>
            </a:r>
            <a:r>
              <a:rPr sz="1853" spc="-113" dirty="0">
                <a:solidFill>
                  <a:schemeClr val="tx1"/>
                </a:solidFill>
                <a:latin typeface="Arial Unicode MS"/>
                <a:cs typeface="Arial Unicode MS"/>
              </a:rPr>
              <a:t> </a:t>
            </a:r>
            <a:r>
              <a:rPr sz="1853" spc="43" dirty="0">
                <a:solidFill>
                  <a:schemeClr val="tx1"/>
                </a:solidFill>
                <a:latin typeface="Arial Unicode MS"/>
                <a:cs typeface="Arial Unicode MS"/>
              </a:rPr>
              <a:t>data‐ink/</a:t>
            </a:r>
            <a:r>
              <a:rPr sz="1853" spc="-122" dirty="0">
                <a:solidFill>
                  <a:schemeClr val="tx1"/>
                </a:solidFill>
                <a:latin typeface="Arial Unicode MS"/>
                <a:cs typeface="Arial Unicode MS"/>
              </a:rPr>
              <a:t> </a:t>
            </a:r>
            <a:r>
              <a:rPr sz="1853" spc="23" dirty="0">
                <a:solidFill>
                  <a:schemeClr val="tx1"/>
                </a:solidFill>
                <a:latin typeface="Arial Unicode MS"/>
                <a:cs typeface="Arial Unicode MS"/>
              </a:rPr>
              <a:t>total</a:t>
            </a:r>
            <a:r>
              <a:rPr sz="1853" spc="-116" dirty="0">
                <a:solidFill>
                  <a:schemeClr val="tx1"/>
                </a:solidFill>
                <a:latin typeface="Arial Unicode MS"/>
                <a:cs typeface="Arial Unicode MS"/>
              </a:rPr>
              <a:t> </a:t>
            </a:r>
            <a:r>
              <a:rPr sz="1853" spc="50" dirty="0">
                <a:solidFill>
                  <a:schemeClr val="tx1"/>
                </a:solidFill>
                <a:latin typeface="Arial Unicode MS"/>
                <a:cs typeface="Arial Unicode MS"/>
              </a:rPr>
              <a:t>ink</a:t>
            </a:r>
            <a:r>
              <a:rPr sz="1853" spc="-126" dirty="0">
                <a:solidFill>
                  <a:schemeClr val="tx1"/>
                </a:solidFill>
                <a:latin typeface="Arial Unicode MS"/>
                <a:cs typeface="Arial Unicode MS"/>
              </a:rPr>
              <a:t> </a:t>
            </a:r>
            <a:r>
              <a:rPr sz="1853" spc="-69" dirty="0">
                <a:solidFill>
                  <a:schemeClr val="tx1"/>
                </a:solidFill>
                <a:latin typeface="Arial Unicode MS"/>
                <a:cs typeface="Arial Unicode MS"/>
              </a:rPr>
              <a:t>used</a:t>
            </a:r>
            <a:endParaRPr sz="1853" dirty="0">
              <a:solidFill>
                <a:schemeClr val="tx1"/>
              </a:solidFill>
              <a:latin typeface="Arial Unicode MS"/>
              <a:cs typeface="Arial Unicode MS"/>
            </a:endParaRPr>
          </a:p>
        </p:txBody>
      </p:sp>
      <p:sp>
        <p:nvSpPr>
          <p:cNvPr id="4" name="object 4"/>
          <p:cNvSpPr/>
          <p:nvPr/>
        </p:nvSpPr>
        <p:spPr>
          <a:xfrm>
            <a:off x="2841867" y="2203133"/>
            <a:ext cx="3460264" cy="2376599"/>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6034579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TotalTime>
  <Words>3962</Words>
  <Application>Microsoft Macintosh PowerPoint</Application>
  <PresentationFormat>On-screen Show (16:9)</PresentationFormat>
  <Paragraphs>647</Paragraphs>
  <Slides>109</Slides>
  <Notes>41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 Unicode MS</vt:lpstr>
      <vt:lpstr>Comfortaa</vt:lpstr>
      <vt:lpstr>Arial</vt:lpstr>
      <vt:lpstr>Calibri</vt:lpstr>
      <vt:lpstr>Source Sans Pro</vt:lpstr>
      <vt:lpstr>Verdana</vt:lpstr>
      <vt:lpstr>Simple Light</vt:lpstr>
      <vt:lpstr>Introduction to Information Data Visualization</vt:lpstr>
      <vt:lpstr>PowerPoint Presentation</vt:lpstr>
      <vt:lpstr>PowerPoint Presentation</vt:lpstr>
      <vt:lpstr>Visualization Definitions</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What are the stories?  What are data looking like? </vt:lpstr>
      <vt:lpstr>PowerPoint Presentation</vt:lpstr>
      <vt:lpstr>VUE - Visualization for Understanding and Exploration </vt:lpstr>
      <vt:lpstr>Themes</vt:lpstr>
      <vt:lpstr>Example - 1919 Chicago Riot </vt:lpstr>
      <vt:lpstr>Workflow</vt:lpstr>
      <vt:lpstr>Another example: History of Chicago homicide </vt:lpstr>
      <vt:lpstr>More information about VUE</vt:lpstr>
      <vt:lpstr>What are the stories to tell?  </vt:lpstr>
      <vt:lpstr>In the last 20 years the percent of people living in extreme poverty has…? </vt:lpstr>
      <vt:lpstr>What is the average life expectancy at birth in world today?</vt:lpstr>
      <vt:lpstr>Answers</vt:lpstr>
      <vt:lpstr>In the last 20 years the percent of people living in extreme poverty has…? </vt:lpstr>
      <vt:lpstr>In the last 20 years the percent of people living in extreme poverty has…? </vt:lpstr>
      <vt:lpstr>PowerPoint Presentation</vt:lpstr>
      <vt:lpstr>PowerPoint Presentation</vt:lpstr>
      <vt:lpstr>What is the average life expectancy at birth in world today?</vt:lpstr>
      <vt:lpstr>Public surveys</vt:lpstr>
      <vt:lpstr>Public surveys</vt:lpstr>
      <vt:lpstr>Public surveys</vt:lpstr>
      <vt:lpstr>What is the average life expectancy at birth in world today?</vt:lpstr>
      <vt:lpstr>Public surveys</vt:lpstr>
      <vt:lpstr>Public surveys</vt:lpstr>
      <vt:lpstr>Public surveys</vt:lpstr>
      <vt:lpstr>Public surveys</vt:lpstr>
      <vt:lpstr>Public surveys</vt:lpstr>
      <vt:lpstr>Public surveys</vt:lpstr>
      <vt:lpstr>World's Income Distribution </vt:lpstr>
      <vt:lpstr>To make those data visualization with messages - </vt:lpstr>
      <vt:lpstr>Visualization tools are everywhere </vt:lpstr>
      <vt:lpstr>For Non-Developers/Coders: A few examples of free tools not requiring any coding:  </vt:lpstr>
      <vt:lpstr>”Need” for Task-specific Visualization Design</vt:lpstr>
      <vt:lpstr>Overview of the Process</vt:lpstr>
      <vt:lpstr>Design Excellence</vt:lpstr>
      <vt:lpstr>Tufte’s Principles for Graphical  Integrity</vt:lpstr>
      <vt:lpstr>Tufte’s Principles for Graphical  Integrity</vt:lpstr>
      <vt:lpstr>PowerPoint Presentation</vt:lpstr>
      <vt:lpstr>Design Principles</vt:lpstr>
      <vt:lpstr>Hierarchical Display</vt:lpstr>
      <vt:lpstr>PowerPoint Presentation</vt:lpstr>
      <vt:lpstr>PowerPoint Presentation</vt:lpstr>
      <vt:lpstr>PowerPoint Presentation</vt:lpstr>
      <vt:lpstr>PowerPoint Presentation</vt:lpstr>
      <vt:lpstr>Data Density</vt:lpstr>
      <vt:lpstr>PowerPoint Presentation</vt:lpstr>
      <vt:lpstr>Fourteen ways..</vt:lpstr>
      <vt:lpstr>Fourteen ways..</vt:lpstr>
      <vt:lpstr>Overview of the Process </vt:lpstr>
      <vt:lpstr>Visualization Pipeline</vt:lpstr>
      <vt:lpstr>Filtering</vt:lpstr>
      <vt:lpstr>Filtering (or parsing for text data)</vt:lpstr>
      <vt:lpstr>Mapping</vt:lpstr>
      <vt:lpstr>Rendering</vt:lpstr>
      <vt:lpstr>PowerPoint Presentation</vt:lpstr>
      <vt:lpstr>We will focus on Python </vt:lpstr>
      <vt:lpstr>PowerPoint Presentation</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PowerPoint Presentation</vt:lpstr>
      <vt:lpstr>PowerPoint Presentation</vt:lpstr>
      <vt:lpstr>PowerPoint Presentation</vt:lpstr>
      <vt:lpstr>Overlaps</vt:lpstr>
      <vt:lpstr>Overlaps</vt:lpstr>
      <vt:lpstr>Examples</vt:lpstr>
      <vt:lpstr>Bokeh</vt:lpstr>
      <vt:lpstr>Examples</vt:lpstr>
      <vt:lpstr>Visualize reported incidents of crime in Chicago </vt:lpstr>
      <vt:lpstr>Network visualization</vt:lpstr>
      <vt:lpstr>Many tools are available - </vt:lpstr>
      <vt:lpstr>Programming packages:   </vt:lpstr>
      <vt:lpstr>Hashtagify </vt:lpstr>
      <vt:lpstr>PowerPoint Presentation</vt:lpstr>
      <vt:lpstr>PowerPoint Presentation</vt:lpstr>
      <vt:lpstr>Social network visualization </vt:lpstr>
      <vt:lpstr>PowerPoint Presentation</vt:lpstr>
      <vt:lpstr>Examples</vt:lpstr>
      <vt:lpstr>PowerPoint Presentation</vt:lpstr>
      <vt:lpstr>PowerPoint Presentation</vt:lpstr>
      <vt:lpstr>Thank you so much!</vt:lpstr>
      <vt:lpstr>Data Density ‐ Sparklines</vt:lpstr>
      <vt:lpstr>Maximize Data‐Ink Ratio</vt:lpstr>
      <vt:lpstr>Maximize Data‐Ink Ratio</vt:lpstr>
      <vt:lpstr>The Basics of the basics of plotting data blog.okcupid.com</vt:lpstr>
      <vt:lpstr>Bar Graph</vt:lpstr>
      <vt:lpstr>Scatter Plot</vt:lpstr>
      <vt:lpstr>Line Graph</vt:lpstr>
      <vt:lpstr>Choropleth Plots</vt:lpstr>
      <vt:lpstr>Box Plots</vt:lpstr>
      <vt:lpstr>Directed Signed Network Graphs</vt:lpstr>
      <vt:lpstr>In the context of biological network (brain signals) -  beta wave pattern at single trials </vt:lpstr>
      <vt:lpstr>Beta wave propagation directions</vt:lpstr>
      <vt:lpstr>Dynamic network of Granger Causally related neurons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49</cp:revision>
  <dcterms:modified xsi:type="dcterms:W3CDTF">2019-08-13T17:43:09Z</dcterms:modified>
</cp:coreProperties>
</file>